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charts/chart19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charts/chart17.xml" ContentType="application/vnd.openxmlformats-officedocument.drawingml.chart+xml"/>
  <Override PartName="/ppt/charts/chart26.xml" ContentType="application/vnd.openxmlformats-officedocument.drawingml.char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charts/chart24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22.xml" ContentType="application/vnd.openxmlformats-officedocument.drawingml.chart+xml"/>
  <Override PartName="/ppt/charts/chart7.xml" ContentType="application/vnd.openxmlformats-officedocument.drawingml.chart+xml"/>
  <Override PartName="/ppt/charts/chart20.xml" ContentType="application/vnd.openxmlformats-officedocument.drawingml.chart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charts/chart18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charts/chart16.xml" ContentType="application/vnd.openxmlformats-officedocument.drawingml.chart+xml"/>
  <Override PartName="/ppt/charts/chart25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ppt/charts/chart23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charts/chart21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10.xml" ContentType="application/vnd.openxmlformats-officedocument.drawingml.chart+xml"/>
  <Default Extension="gif" ContentType="image/gif"/>
  <Override PartName="/ppt/charts/chart4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notesMasterIdLst>
    <p:notesMasterId r:id="rId34"/>
  </p:notesMasterIdLst>
  <p:handoutMasterIdLst>
    <p:handoutMasterId r:id="rId35"/>
  </p:handoutMasterIdLst>
  <p:sldIdLst>
    <p:sldId id="258" r:id="rId2"/>
    <p:sldId id="256" r:id="rId3"/>
    <p:sldId id="265" r:id="rId4"/>
    <p:sldId id="261" r:id="rId5"/>
    <p:sldId id="260" r:id="rId6"/>
    <p:sldId id="259" r:id="rId7"/>
    <p:sldId id="262" r:id="rId8"/>
    <p:sldId id="263" r:id="rId9"/>
    <p:sldId id="264" r:id="rId10"/>
    <p:sldId id="267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8" r:id="rId19"/>
    <p:sldId id="275" r:id="rId20"/>
    <p:sldId id="257" r:id="rId21"/>
    <p:sldId id="276" r:id="rId22"/>
    <p:sldId id="277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74" r:id="rId31"/>
    <p:sldId id="286" r:id="rId32"/>
    <p:sldId id="287" r:id="rId33"/>
  </p:sldIdLst>
  <p:sldSz cx="9144000" cy="6858000" type="screen4x3"/>
  <p:notesSz cx="6797675" cy="9928225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6539"/>
    <a:srgbClr val="009900"/>
    <a:srgbClr val="006600"/>
    <a:srgbClr val="B01100"/>
    <a:srgbClr val="000000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78" y="8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2003\shared\Gobierno%20Corporativo\Gob%20Corp%202008\GobiernoCorporativo2008%20(2007-2008)%20-%20TOMAS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2003\shared\Gobierno%20Corporativo\Gob%20Corp%202008\GobiernoCorporativo2008%20(2007-2008)%20-%20TOMAS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2003\shared\Gobierno%20Corporativo\Gob%20Corp%202009\GobiernoCorporativo2009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2003\shared\Gobierno%20Corporativo\Gob%20Corp%202009\GobiernoCorporativo2009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NRamos\Configuraci&#243;n%20local\Archivos%20temporales%20de%20Internet\Content.Outlook\BOOCJG90\Cod%20%20Gob%20Societario%20Graficos%20II%20(2)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NRamos\Configuraci&#243;n%20local\Archivos%20temporales%20de%20Internet\Content.Outlook\BOOCJG90\Cod%20%20Gob%20Societario%20Graficos%20II%20(2)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NRamos\Configuraci&#243;n%20local\Archivos%20temporales%20de%20Internet\Content.Outlook\BOOCJG90\Cod%20%20Gob%20Societario%20Graficos%20II%20(2)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NRamos\Configuraci&#243;n%20local\Archivos%20temporales%20de%20Internet\Content.Outlook\BOOCJG90\Cod%20%20Gob%20Societario%20Graficos%20II%20(2)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NRamos\Configuraci&#243;n%20local\Archivos%20temporales%20de%20Internet\Content.Outlook\BOOCJG90\Cod%20%20Gob%20Societario%20Graficos%20II%20(2)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NRamos\Configuraci&#243;n%20local\Archivos%20temporales%20de%20Internet\Content.Outlook\BOOCJG90\Cod%20%20Gob%20Societario%20Graficos%20II%20(2)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NRamos\Configuraci&#243;n%20local\Archivos%20temporales%20de%20Internet\Content.Outlook\BOOCJG90\Cod%20%20Gob%20Societario%20Graficos%20II%20(2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2003\shared\Gobierno%20Corporativo\Gob%20Corp%202009\GobiernoCorporativo2009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NRamos\Configuraci&#243;n%20local\Archivos%20temporales%20de%20Internet\Content.Outlook\BOOCJG90\Cod%20%20Gob%20Societario%20Graficos%20II%20(2)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NRamos\Configuraci&#243;n%20local\Archivos%20temporales%20de%20Internet\Content.Outlook\BOOCJG90\Cod%20%20Gob%20Societario%20Graficos%20II%20(2).xlsx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NRamos\Configuraci&#243;n%20local\Archivos%20temporales%20de%20Internet\Content.Outlook\BOOCJG90\Cod%20%20Gob%20Societario%20Graficos%20II%20(2).xlsx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NRamos\Configuraci&#243;n%20local\Archivos%20temporales%20de%20Internet\Content.Outlook\BOOCJG90\Cod%20%20Gob%20Societario%20Graficos%20II%20(2).xlsx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NRamos\Configuraci&#243;n%20local\Archivos%20temporales%20de%20Internet\Content.Outlook\BOOCJG90\Cod%20%20Gob%20Societario%20Graficos%20II%20(2).xlsx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NRamos\Configuraci&#243;n%20local\Archivos%20temporales%20de%20Internet\Content.Outlook\BOOCJG90\Cod%20%20Gob%20Societario%20Graficos%20II%20(2).xlsx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NRamos\Configuraci&#243;n%20local\Archivos%20temporales%20de%20Internet\Content.Outlook\BOOCJG90\Cod%20%20Gob%20Societario%20Graficos%20II%20(2)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2003\shared\Gobierno%20Corporativo\Gob%20Corp%202008\GobiernoCorporativo2008%20(2007-2008)%20-%20TOMA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2003\shared\Gobierno%20Corporativo\Gob%20Corp%202009\GobiernoCorporativo2009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2003\shared\Gobierno%20Corporativo\Gob%20Corp%202009\GobiernoCorporativo2009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2003\shared\Gobierno%20Corporativo\Gob%20Corp%202009\GobiernoCorporativo2009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server2003\shared\Gobierno%20Corporativo\Gob%20Corp%202008\GobiernoCorporativo2008%20(2007-2008)%20-%20TOMAS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2003\shared\Gobierno%20Corporativo\Gob%20Corp%202009\GobiernoCorporativo2009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2003\shared\Gobierno%20Corporativo\Gob%20Corp%202009\GobiernoCorporativo2009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AR"/>
  <c:style val="26"/>
  <c:chart>
    <c:title>
      <c:tx>
        <c:rich>
          <a:bodyPr/>
          <a:lstStyle/>
          <a:p>
            <a:pPr>
              <a:defRPr sz="2000">
                <a:latin typeface="Bookman Old Style" pitchFamily="18" charset="0"/>
              </a:defRPr>
            </a:pPr>
            <a:r>
              <a:rPr lang="en-US" sz="2000" dirty="0">
                <a:latin typeface="Bookman Old Style" pitchFamily="18" charset="0"/>
              </a:rPr>
              <a:t>2003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dPt>
            <c:idx val="0"/>
            <c:spPr>
              <a:solidFill>
                <a:schemeClr val="accent2">
                  <a:lumMod val="20000"/>
                  <a:lumOff val="80000"/>
                  <a:alpha val="88000"/>
                </a:schemeClr>
              </a:solidFill>
            </c:spPr>
          </c:dPt>
          <c:dLbls>
            <c:dLbl>
              <c:idx val="0"/>
              <c:layout>
                <c:manualLayout>
                  <c:x val="6.4239775827377331E-3"/>
                  <c:y val="-2.935933705778726E-2"/>
                </c:manualLayout>
              </c:layout>
              <c:tx>
                <c:rich>
                  <a:bodyPr/>
                  <a:lstStyle/>
                  <a:p>
                    <a:r>
                      <a: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itchFamily="18" charset="0"/>
                      </a:rPr>
                      <a:t>S</a:t>
                    </a:r>
                    <a:r>
                      <a:rPr lang="en-US" dirty="0"/>
                      <a:t>I
53%</a:t>
                    </a:r>
                  </a:p>
                </c:rich>
              </c:tx>
              <c:showCatName val="1"/>
              <c:showPercent val="1"/>
            </c:dLbl>
            <c:dLbl>
              <c:idx val="1"/>
              <c:layout>
                <c:manualLayout>
                  <c:x val="-1.2165314965003889E-2"/>
                  <c:y val="7.8177325535258038E-2"/>
                </c:manualLayout>
              </c:layout>
              <c:showCatName val="1"/>
              <c:showPercent val="1"/>
            </c:dLbl>
            <c:txPr>
              <a:bodyPr/>
              <a:lstStyle/>
              <a:p>
                <a:pPr>
                  <a:defRPr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man Old Style" pitchFamily="18" charset="0"/>
                  </a:defRPr>
                </a:pPr>
                <a:endParaRPr lang="es-AR"/>
              </a:p>
            </c:txPr>
            <c:showCatName val="1"/>
            <c:showPercent val="1"/>
          </c:dLbls>
          <c:cat>
            <c:strRef>
              <c:f>('Relevamiento 2008'!$B$5,'Relevamiento 2008'!$C$5)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('Relevamiento 2008'!$B$25,'Relevamiento 2008'!$C$25)</c:f>
              <c:numCache>
                <c:formatCode>_ * #,##0_ ;_ * \-#,##0_ ;_ * "-"??_ ;_ @_ </c:formatCode>
                <c:ptCount val="2"/>
                <c:pt idx="0">
                  <c:v>9</c:v>
                </c:pt>
                <c:pt idx="1">
                  <c:v>8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es-AR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AR"/>
  <c:style val="26"/>
  <c:chart>
    <c:title>
      <c:tx>
        <c:rich>
          <a:bodyPr/>
          <a:lstStyle/>
          <a:p>
            <a:pPr>
              <a:defRPr/>
            </a:pPr>
            <a:r>
              <a:rPr lang="en-US"/>
              <a:t>2003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dPt>
            <c:idx val="1"/>
            <c:spPr>
              <a:solidFill>
                <a:srgbClr val="92D050"/>
              </a:solidFill>
            </c:spPr>
          </c:dPt>
          <c:dLbls>
            <c:dLbl>
              <c:idx val="0"/>
              <c:layout>
                <c:manualLayout>
                  <c:x val="9.5149002356712548E-3"/>
                  <c:y val="2.3449414711496711E-2"/>
                </c:manualLayout>
              </c:layout>
              <c:tx>
                <c:rich>
                  <a:bodyPr/>
                  <a:lstStyle/>
                  <a:p>
                    <a:pPr>
                      <a:defRPr sz="18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itchFamily="18" charset="0"/>
                      </a:defRPr>
                    </a:pPr>
                    <a:r>
                      <a:rPr lang="en-US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itchFamily="18" charset="0"/>
                      </a:rPr>
                      <a:t>S</a:t>
                    </a:r>
                    <a:r>
                      <a:rPr lang="en-US" sz="1800" dirty="0"/>
                      <a:t>I
71%</a:t>
                    </a:r>
                  </a:p>
                </c:rich>
              </c:tx>
              <c:spPr/>
              <c:showCatName val="1"/>
              <c:showPercent val="1"/>
            </c:dLbl>
            <c:dLbl>
              <c:idx val="1"/>
              <c:layout>
                <c:manualLayout>
                  <c:x val="8.9074027235744507E-2"/>
                  <c:y val="-9.6767025886013297E-2"/>
                </c:manualLayout>
              </c:layout>
              <c:tx>
                <c:rich>
                  <a:bodyPr/>
                  <a:lstStyle/>
                  <a:p>
                    <a:r>
                      <a: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itchFamily="18" charset="0"/>
                      </a:rPr>
                      <a:t>N</a:t>
                    </a:r>
                    <a:r>
                      <a:rPr lang="en-US" sz="2000" dirty="0"/>
                      <a:t>O
29%</a:t>
                    </a:r>
                  </a:p>
                </c:rich>
              </c:tx>
              <c:showCatName val="1"/>
              <c:showPercent val="1"/>
            </c:dLbl>
            <c:txPr>
              <a:bodyPr/>
              <a:lstStyle/>
              <a:p>
                <a:pPr>
                  <a:defRPr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man Old Style" pitchFamily="18" charset="0"/>
                  </a:defRPr>
                </a:pPr>
                <a:endParaRPr lang="es-AR"/>
              </a:p>
            </c:txPr>
            <c:showCatName val="1"/>
            <c:showPercent val="1"/>
          </c:dLbls>
          <c:cat>
            <c:strRef>
              <c:f>('Relevamiento 2008'!$AJ$5,'Relevamiento 2008'!$AK$5)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('Relevamiento 2008'!$AJ$25,'Relevamiento 2008'!$AK$25)</c:f>
              <c:numCache>
                <c:formatCode>_ * #,##0_ ;_ * \-#,##0_ ;_ * "-"??_ ;_ @_ </c:formatCode>
                <c:ptCount val="2"/>
                <c:pt idx="0">
                  <c:v>12</c:v>
                </c:pt>
                <c:pt idx="1">
                  <c:v>5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es-AR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AR"/>
  <c:style val="26"/>
  <c:chart>
    <c:title>
      <c:tx>
        <c:rich>
          <a:bodyPr/>
          <a:lstStyle/>
          <a:p>
            <a:pPr>
              <a:defRPr/>
            </a:pPr>
            <a:r>
              <a:rPr lang="en-US"/>
              <a:t>2010</a:t>
            </a:r>
          </a:p>
        </c:rich>
      </c:tx>
      <c:layout>
        <c:manualLayout>
          <c:xMode val="edge"/>
          <c:yMode val="edge"/>
          <c:x val="0.44842098043528172"/>
          <c:y val="2.6538908408027893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dPt>
            <c:idx val="1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0.10971229954041427"/>
                  <c:y val="-2.0615020046976011E-2"/>
                </c:manualLayout>
              </c:layout>
              <c:tx>
                <c:rich>
                  <a:bodyPr/>
                  <a:lstStyle/>
                  <a:p>
                    <a:pPr>
                      <a:defRPr sz="18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itchFamily="18" charset="0"/>
                      </a:defRPr>
                    </a:pPr>
                    <a:r>
                      <a:rPr lang="en-US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itchFamily="18" charset="0"/>
                      </a:rPr>
                      <a:t>S</a:t>
                    </a:r>
                    <a:r>
                      <a:rPr lang="en-US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I
94%</a:t>
                    </a:r>
                  </a:p>
                </c:rich>
              </c:tx>
              <c:spPr/>
              <c:showCatName val="1"/>
              <c:showPercent val="1"/>
            </c:dLbl>
            <c:dLbl>
              <c:idx val="1"/>
              <c:layout>
                <c:manualLayout>
                  <c:x val="-0.16305472559786519"/>
                  <c:y val="1.3742814584387763E-2"/>
                </c:manualLayout>
              </c:layout>
              <c:tx>
                <c:rich>
                  <a:bodyPr/>
                  <a:lstStyle/>
                  <a:p>
                    <a:pPr>
                      <a:defRPr sz="1800">
                        <a:latin typeface="Bookman Old Style" pitchFamily="18" charset="0"/>
                      </a:defRPr>
                    </a:pPr>
                    <a:r>
                      <a:rPr lang="en-US" sz="1800" dirty="0">
                        <a:latin typeface="Bookman Old Style" pitchFamily="18" charset="0"/>
                      </a:rPr>
                      <a:t>N</a:t>
                    </a:r>
                    <a:r>
                      <a:rPr lang="en-US" sz="1800" dirty="0"/>
                      <a:t>O
6%</a:t>
                    </a:r>
                  </a:p>
                </c:rich>
              </c:tx>
              <c:spPr/>
              <c:showCatName val="1"/>
              <c:showPercent val="1"/>
            </c:dLbl>
            <c:txPr>
              <a:bodyPr/>
              <a:lstStyle/>
              <a:p>
                <a:pPr>
                  <a:defRPr>
                    <a:latin typeface="Bookman Old Style" pitchFamily="18" charset="0"/>
                  </a:defRPr>
                </a:pPr>
                <a:endParaRPr lang="es-AR"/>
              </a:p>
            </c:txPr>
            <c:showCatName val="1"/>
            <c:showPercent val="1"/>
          </c:dLbls>
          <c:cat>
            <c:strRef>
              <c:f>('Relevamiento 2009'!$AJ$5;'Relevamiento 2009'!$AK$5)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('Relevamiento 2009'!$AJ$24;'Relevamiento 2009'!$AK$24)</c:f>
              <c:numCache>
                <c:formatCode>General</c:formatCode>
                <c:ptCount val="2"/>
                <c:pt idx="0">
                  <c:v>16</c:v>
                </c:pt>
                <c:pt idx="1">
                  <c:v>1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es-AR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AR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'Relevamiento 2009'!$A$25</c:f>
              <c:strCache>
                <c:ptCount val="1"/>
                <c:pt idx="0">
                  <c:v>Porcentaje</c:v>
                </c:pt>
              </c:strCache>
            </c:strRef>
          </c:tx>
          <c:cat>
            <c:strRef>
              <c:f>'Relevamiento 2009'!$AL$5:$AM$5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'Relevamiento 2009'!$AL$25:$AM$25</c:f>
              <c:numCache>
                <c:formatCode>0%</c:formatCode>
                <c:ptCount val="2"/>
                <c:pt idx="0">
                  <c:v>0.70588235294117663</c:v>
                </c:pt>
                <c:pt idx="1">
                  <c:v>0.29411764705882382</c:v>
                </c:pt>
              </c:numCache>
            </c:numRef>
          </c:val>
        </c:ser>
        <c:shape val="cylinder"/>
        <c:axId val="61403520"/>
        <c:axId val="61405056"/>
        <c:axId val="0"/>
      </c:bar3DChart>
      <c:catAx>
        <c:axId val="6140352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800">
                <a:latin typeface="Bookman Old Style" pitchFamily="18" charset="0"/>
              </a:defRPr>
            </a:pPr>
            <a:endParaRPr lang="es-AR"/>
          </a:p>
        </c:txPr>
        <c:crossAx val="61405056"/>
        <c:crosses val="autoZero"/>
        <c:auto val="1"/>
        <c:lblAlgn val="ctr"/>
        <c:lblOffset val="100"/>
      </c:catAx>
      <c:valAx>
        <c:axId val="61405056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sz="1600">
                <a:latin typeface="Bookman Old Style" pitchFamily="18" charset="0"/>
              </a:defRPr>
            </a:pPr>
            <a:endParaRPr lang="es-AR"/>
          </a:p>
        </c:txPr>
        <c:crossAx val="61403520"/>
        <c:crosses val="autoZero"/>
        <c:crossBetween val="between"/>
      </c:valAx>
    </c:plotArea>
    <c:plotVisOnly val="1"/>
    <c:dispBlanksAs val="gap"/>
  </c:chart>
  <c:spPr>
    <a:ln>
      <a:solidFill>
        <a:schemeClr val="tx1"/>
      </a:solidFill>
    </a:ln>
  </c:sp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AR"/>
  <c:style val="26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18132829549600887"/>
          <c:w val="0.60269289296036643"/>
          <c:h val="0.81867170450399485"/>
        </c:manualLayout>
      </c:layout>
      <c:pie3DChart>
        <c:ser>
          <c:idx val="1"/>
          <c:order val="0"/>
          <c:tx>
            <c:strRef>
              <c:f>Hoja1!$A$25</c:f>
              <c:strCache>
                <c:ptCount val="1"/>
                <c:pt idx="0">
                  <c:v>Incluye el Estatuto Social las previsiones del Código de Gobierno Societario (pregunta 2)</c:v>
                </c:pt>
              </c:strCache>
            </c:strRef>
          </c:tx>
          <c:dPt>
            <c:idx val="0"/>
            <c:spPr>
              <a:solidFill>
                <a:schemeClr val="tx2">
                  <a:lumMod val="75000"/>
                </a:schemeClr>
              </a:solidFill>
            </c:spPr>
          </c:dPt>
          <c:dPt>
            <c:idx val="1"/>
            <c:explosion val="2"/>
          </c:dPt>
          <c:dPt>
            <c:idx val="2"/>
            <c:spPr>
              <a:solidFill>
                <a:srgbClr val="00B050"/>
              </a:solidFill>
            </c:spPr>
          </c:dPt>
          <c:dLbls>
            <c:txPr>
              <a:bodyPr/>
              <a:lstStyle/>
              <a:p>
                <a:pPr>
                  <a:defRPr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man Old Style" pitchFamily="18" charset="0"/>
                  </a:defRPr>
                </a:pPr>
                <a:endParaRPr lang="es-AR"/>
              </a:p>
            </c:txPr>
            <c:showVal val="1"/>
            <c:showLeaderLines val="1"/>
          </c:dLbls>
          <c:cat>
            <c:strRef>
              <c:f>Hoja1!$H$27:$H$29</c:f>
              <c:strCache>
                <c:ptCount val="3"/>
                <c:pt idx="0">
                  <c:v>si</c:v>
                </c:pt>
                <c:pt idx="1">
                  <c:v>no</c:v>
                </c:pt>
                <c:pt idx="2">
                  <c:v>no contesta</c:v>
                </c:pt>
              </c:strCache>
            </c:strRef>
          </c:cat>
          <c:val>
            <c:numRef>
              <c:f>Hoja1!$J$32:$J$34</c:f>
              <c:numCache>
                <c:formatCode>0%</c:formatCode>
                <c:ptCount val="3"/>
                <c:pt idx="0">
                  <c:v>1.3333333333333341E-2</c:v>
                </c:pt>
                <c:pt idx="1">
                  <c:v>0.90666666666666651</c:v>
                </c:pt>
                <c:pt idx="2">
                  <c:v>8.0000000000000043E-2</c:v>
                </c:pt>
              </c:numCache>
            </c:numRef>
          </c:val>
        </c:ser>
        <c:ser>
          <c:idx val="2"/>
          <c:order val="1"/>
        </c:ser>
        <c:ser>
          <c:idx val="3"/>
          <c:order val="2"/>
        </c:ser>
        <c:ser>
          <c:idx val="4"/>
          <c:order val="3"/>
        </c:ser>
        <c:ser>
          <c:idx val="5"/>
          <c:order val="4"/>
        </c:ser>
        <c:ser>
          <c:idx val="6"/>
          <c:order val="5"/>
        </c:ser>
        <c:ser>
          <c:idx val="7"/>
          <c:order val="6"/>
        </c:ser>
        <c:ser>
          <c:idx val="8"/>
          <c:order val="7"/>
        </c:ser>
        <c:ser>
          <c:idx val="9"/>
          <c:order val="8"/>
        </c:ser>
        <c:ser>
          <c:idx val="10"/>
          <c:order val="9"/>
        </c:ser>
        <c:ser>
          <c:idx val="11"/>
          <c:order val="10"/>
        </c:ser>
        <c:ser>
          <c:idx val="12"/>
          <c:order val="11"/>
        </c:ser>
        <c:ser>
          <c:idx val="13"/>
          <c:order val="12"/>
        </c:ser>
        <c:ser>
          <c:idx val="14"/>
          <c:order val="13"/>
        </c:ser>
        <c:ser>
          <c:idx val="15"/>
          <c:order val="14"/>
        </c:ser>
        <c:ser>
          <c:idx val="16"/>
          <c:order val="15"/>
        </c:ser>
        <c:ser>
          <c:idx val="17"/>
          <c:order val="16"/>
        </c:ser>
        <c:ser>
          <c:idx val="18"/>
          <c:order val="17"/>
        </c:ser>
        <c:ser>
          <c:idx val="19"/>
          <c:order val="18"/>
        </c:ser>
        <c:ser>
          <c:idx val="20"/>
          <c:order val="19"/>
        </c:ser>
        <c:ser>
          <c:idx val="21"/>
          <c:order val="20"/>
        </c:ser>
        <c:ser>
          <c:idx val="22"/>
          <c:order val="21"/>
        </c:ser>
        <c:ser>
          <c:idx val="23"/>
          <c:order val="22"/>
        </c:ser>
        <c:ser>
          <c:idx val="24"/>
          <c:order val="23"/>
        </c:ser>
        <c:ser>
          <c:idx val="25"/>
          <c:order val="24"/>
        </c:ser>
        <c:ser>
          <c:idx val="26"/>
          <c:order val="25"/>
        </c:ser>
        <c:ser>
          <c:idx val="27"/>
          <c:order val="26"/>
        </c:ser>
        <c:ser>
          <c:idx val="28"/>
          <c:order val="27"/>
        </c:ser>
        <c:ser>
          <c:idx val="29"/>
          <c:order val="28"/>
        </c:ser>
        <c:ser>
          <c:idx val="30"/>
          <c:order val="29"/>
        </c:ser>
        <c:ser>
          <c:idx val="31"/>
          <c:order val="30"/>
        </c:ser>
        <c:ser>
          <c:idx val="32"/>
          <c:order val="31"/>
        </c:ser>
        <c:ser>
          <c:idx val="33"/>
          <c:order val="32"/>
        </c:ser>
        <c:ser>
          <c:idx val="34"/>
          <c:order val="33"/>
        </c:ser>
        <c:ser>
          <c:idx val="35"/>
          <c:order val="34"/>
        </c:ser>
        <c:ser>
          <c:idx val="36"/>
          <c:order val="35"/>
        </c:ser>
        <c:ser>
          <c:idx val="37"/>
          <c:order val="36"/>
        </c:ser>
        <c:ser>
          <c:idx val="38"/>
          <c:order val="37"/>
        </c:ser>
        <c:ser>
          <c:idx val="39"/>
          <c:order val="38"/>
        </c:ser>
        <c:ser>
          <c:idx val="40"/>
          <c:order val="39"/>
        </c:ser>
        <c:ser>
          <c:idx val="41"/>
          <c:order val="40"/>
        </c:ser>
        <c:ser>
          <c:idx val="42"/>
          <c:order val="41"/>
        </c:ser>
        <c:ser>
          <c:idx val="43"/>
          <c:order val="42"/>
        </c:ser>
        <c:ser>
          <c:idx val="44"/>
          <c:order val="43"/>
        </c:ser>
        <c:ser>
          <c:idx val="45"/>
          <c:order val="44"/>
        </c:ser>
        <c:ser>
          <c:idx val="46"/>
          <c:order val="45"/>
        </c:ser>
        <c:ser>
          <c:idx val="47"/>
          <c:order val="46"/>
        </c:ser>
        <c:ser>
          <c:idx val="48"/>
          <c:order val="47"/>
        </c:ser>
        <c:ser>
          <c:idx val="49"/>
          <c:order val="48"/>
        </c:ser>
        <c:ser>
          <c:idx val="50"/>
          <c:order val="49"/>
        </c:ser>
        <c:ser>
          <c:idx val="51"/>
          <c:order val="50"/>
        </c:ser>
        <c:ser>
          <c:idx val="52"/>
          <c:order val="51"/>
        </c:ser>
        <c:ser>
          <c:idx val="53"/>
          <c:order val="52"/>
        </c:ser>
        <c:ser>
          <c:idx val="54"/>
          <c:order val="53"/>
        </c:ser>
        <c:ser>
          <c:idx val="55"/>
          <c:order val="54"/>
        </c:ser>
        <c:ser>
          <c:idx val="56"/>
          <c:order val="55"/>
        </c:ser>
        <c:ser>
          <c:idx val="57"/>
          <c:order val="56"/>
        </c:ser>
        <c:ser>
          <c:idx val="58"/>
          <c:order val="57"/>
        </c:ser>
        <c:ser>
          <c:idx val="59"/>
          <c:order val="58"/>
        </c:ser>
        <c:ser>
          <c:idx val="60"/>
          <c:order val="59"/>
        </c:ser>
        <c:ser>
          <c:idx val="61"/>
          <c:order val="60"/>
        </c:ser>
        <c:ser>
          <c:idx val="62"/>
          <c:order val="61"/>
        </c:ser>
        <c:ser>
          <c:idx val="63"/>
          <c:order val="62"/>
        </c:ser>
        <c:ser>
          <c:idx val="64"/>
          <c:order val="63"/>
        </c:ser>
        <c:ser>
          <c:idx val="65"/>
          <c:order val="64"/>
        </c:ser>
        <c:ser>
          <c:idx val="66"/>
          <c:order val="65"/>
        </c:ser>
        <c:ser>
          <c:idx val="67"/>
          <c:order val="66"/>
        </c:ser>
        <c:ser>
          <c:idx val="68"/>
          <c:order val="67"/>
        </c:ser>
        <c:ser>
          <c:idx val="69"/>
          <c:order val="68"/>
        </c:ser>
        <c:ser>
          <c:idx val="70"/>
          <c:order val="69"/>
        </c:ser>
        <c:ser>
          <c:idx val="71"/>
          <c:order val="70"/>
        </c:ser>
        <c:ser>
          <c:idx val="72"/>
          <c:order val="71"/>
        </c:ser>
        <c:ser>
          <c:idx val="73"/>
          <c:order val="72"/>
        </c:ser>
        <c:ser>
          <c:idx val="74"/>
          <c:order val="73"/>
        </c:ser>
        <c:ser>
          <c:idx val="75"/>
          <c:order val="74"/>
        </c:ser>
        <c:ser>
          <c:idx val="76"/>
          <c:order val="75"/>
        </c:ser>
        <c:ser>
          <c:idx val="77"/>
          <c:order val="76"/>
        </c:ser>
        <c:ser>
          <c:idx val="78"/>
          <c:order val="77"/>
        </c:ser>
        <c:ser>
          <c:idx val="79"/>
          <c:order val="78"/>
        </c:ser>
        <c:ser>
          <c:idx val="80"/>
          <c:order val="79"/>
        </c:ser>
        <c:ser>
          <c:idx val="81"/>
          <c:order val="80"/>
        </c:ser>
        <c:ser>
          <c:idx val="82"/>
          <c:order val="81"/>
        </c:ser>
        <c:ser>
          <c:idx val="83"/>
          <c:order val="82"/>
        </c:ser>
        <c:ser>
          <c:idx val="84"/>
          <c:order val="83"/>
        </c:ser>
        <c:ser>
          <c:idx val="85"/>
          <c:order val="84"/>
        </c:ser>
        <c:ser>
          <c:idx val="86"/>
          <c:order val="85"/>
        </c:ser>
        <c:ser>
          <c:idx val="87"/>
          <c:order val="86"/>
        </c:ser>
        <c:ser>
          <c:idx val="88"/>
          <c:order val="87"/>
        </c:ser>
        <c:ser>
          <c:idx val="89"/>
          <c:order val="88"/>
        </c:ser>
        <c:ser>
          <c:idx val="90"/>
          <c:order val="89"/>
        </c:ser>
        <c:ser>
          <c:idx val="91"/>
          <c:order val="90"/>
        </c:ser>
        <c:ser>
          <c:idx val="92"/>
          <c:order val="91"/>
        </c:ser>
        <c:ser>
          <c:idx val="93"/>
          <c:order val="92"/>
        </c:ser>
        <c:ser>
          <c:idx val="94"/>
          <c:order val="93"/>
        </c:ser>
        <c:ser>
          <c:idx val="95"/>
          <c:order val="94"/>
        </c:ser>
        <c:ser>
          <c:idx val="96"/>
          <c:order val="95"/>
        </c:ser>
        <c:ser>
          <c:idx val="97"/>
          <c:order val="96"/>
        </c:ser>
        <c:ser>
          <c:idx val="98"/>
          <c:order val="97"/>
        </c:ser>
        <c:ser>
          <c:idx val="99"/>
          <c:order val="98"/>
        </c:ser>
        <c:ser>
          <c:idx val="100"/>
          <c:order val="99"/>
        </c:ser>
        <c:ser>
          <c:idx val="101"/>
          <c:order val="100"/>
        </c:ser>
        <c:ser>
          <c:idx val="102"/>
          <c:order val="101"/>
        </c:ser>
        <c:ser>
          <c:idx val="103"/>
          <c:order val="102"/>
        </c:ser>
        <c:ser>
          <c:idx val="104"/>
          <c:order val="103"/>
        </c:ser>
        <c:ser>
          <c:idx val="105"/>
          <c:order val="104"/>
        </c:ser>
        <c:ser>
          <c:idx val="106"/>
          <c:order val="105"/>
        </c:ser>
        <c:ser>
          <c:idx val="107"/>
          <c:order val="106"/>
        </c:ser>
        <c:ser>
          <c:idx val="108"/>
          <c:order val="107"/>
        </c:ser>
        <c:ser>
          <c:idx val="109"/>
          <c:order val="108"/>
        </c:ser>
        <c:ser>
          <c:idx val="110"/>
          <c:order val="109"/>
        </c:ser>
        <c:ser>
          <c:idx val="111"/>
          <c:order val="110"/>
        </c:ser>
        <c:ser>
          <c:idx val="112"/>
          <c:order val="111"/>
        </c:ser>
        <c:ser>
          <c:idx val="113"/>
          <c:order val="112"/>
        </c:ser>
        <c:ser>
          <c:idx val="114"/>
          <c:order val="113"/>
        </c:ser>
        <c:ser>
          <c:idx val="115"/>
          <c:order val="114"/>
        </c:ser>
        <c:ser>
          <c:idx val="116"/>
          <c:order val="115"/>
        </c:ser>
        <c:ser>
          <c:idx val="117"/>
          <c:order val="116"/>
        </c:ser>
        <c:ser>
          <c:idx val="118"/>
          <c:order val="117"/>
        </c:ser>
        <c:ser>
          <c:idx val="119"/>
          <c:order val="118"/>
        </c:ser>
        <c:ser>
          <c:idx val="120"/>
          <c:order val="119"/>
        </c:ser>
        <c:ser>
          <c:idx val="121"/>
          <c:order val="120"/>
        </c:ser>
        <c:ser>
          <c:idx val="122"/>
          <c:order val="121"/>
        </c:ser>
        <c:ser>
          <c:idx val="123"/>
          <c:order val="122"/>
        </c:ser>
        <c:ser>
          <c:idx val="124"/>
          <c:order val="123"/>
        </c:ser>
        <c:ser>
          <c:idx val="125"/>
          <c:order val="124"/>
        </c:ser>
        <c:ser>
          <c:idx val="126"/>
          <c:order val="125"/>
        </c:ser>
        <c:ser>
          <c:idx val="127"/>
          <c:order val="126"/>
        </c:ser>
        <c:ser>
          <c:idx val="128"/>
          <c:order val="127"/>
        </c:ser>
        <c:ser>
          <c:idx val="129"/>
          <c:order val="128"/>
        </c:ser>
        <c:ser>
          <c:idx val="130"/>
          <c:order val="129"/>
        </c:ser>
        <c:ser>
          <c:idx val="131"/>
          <c:order val="130"/>
        </c:ser>
        <c:ser>
          <c:idx val="132"/>
          <c:order val="131"/>
        </c:ser>
        <c:ser>
          <c:idx val="133"/>
          <c:order val="132"/>
        </c:ser>
        <c:ser>
          <c:idx val="134"/>
          <c:order val="133"/>
        </c:ser>
        <c:ser>
          <c:idx val="135"/>
          <c:order val="134"/>
        </c:ser>
        <c:ser>
          <c:idx val="136"/>
          <c:order val="135"/>
        </c:ser>
        <c:ser>
          <c:idx val="137"/>
          <c:order val="136"/>
        </c:ser>
        <c:ser>
          <c:idx val="138"/>
          <c:order val="137"/>
        </c:ser>
        <c:ser>
          <c:idx val="139"/>
          <c:order val="138"/>
        </c:ser>
        <c:ser>
          <c:idx val="140"/>
          <c:order val="139"/>
        </c:ser>
        <c:ser>
          <c:idx val="141"/>
          <c:order val="140"/>
        </c:ser>
        <c:ser>
          <c:idx val="142"/>
          <c:order val="141"/>
        </c:ser>
        <c:ser>
          <c:idx val="143"/>
          <c:order val="142"/>
        </c:ser>
        <c:ser>
          <c:idx val="144"/>
          <c:order val="143"/>
        </c:ser>
        <c:ser>
          <c:idx val="145"/>
          <c:order val="144"/>
        </c:ser>
        <c:ser>
          <c:idx val="146"/>
          <c:order val="145"/>
        </c:ser>
        <c:ser>
          <c:idx val="147"/>
          <c:order val="146"/>
        </c:ser>
        <c:ser>
          <c:idx val="148"/>
          <c:order val="147"/>
        </c:ser>
        <c:ser>
          <c:idx val="149"/>
          <c:order val="148"/>
        </c:ser>
        <c:ser>
          <c:idx val="150"/>
          <c:order val="149"/>
        </c:ser>
        <c:ser>
          <c:idx val="151"/>
          <c:order val="150"/>
        </c:ser>
        <c:ser>
          <c:idx val="152"/>
          <c:order val="151"/>
        </c:ser>
        <c:ser>
          <c:idx val="153"/>
          <c:order val="152"/>
        </c:ser>
        <c:ser>
          <c:idx val="154"/>
          <c:order val="153"/>
        </c:ser>
        <c:ser>
          <c:idx val="155"/>
          <c:order val="154"/>
        </c:ser>
        <c:ser>
          <c:idx val="156"/>
          <c:order val="155"/>
        </c:ser>
        <c:ser>
          <c:idx val="157"/>
          <c:order val="156"/>
        </c:ser>
        <c:ser>
          <c:idx val="158"/>
          <c:order val="157"/>
        </c:ser>
        <c:ser>
          <c:idx val="159"/>
          <c:order val="158"/>
        </c:ser>
        <c:ser>
          <c:idx val="160"/>
          <c:order val="159"/>
        </c:ser>
        <c:ser>
          <c:idx val="161"/>
          <c:order val="160"/>
        </c:ser>
        <c:ser>
          <c:idx val="162"/>
          <c:order val="161"/>
        </c:ser>
        <c:ser>
          <c:idx val="163"/>
          <c:order val="162"/>
        </c:ser>
        <c:ser>
          <c:idx val="164"/>
          <c:order val="163"/>
        </c:ser>
        <c:ser>
          <c:idx val="165"/>
          <c:order val="164"/>
        </c:ser>
        <c:ser>
          <c:idx val="166"/>
          <c:order val="165"/>
        </c:ser>
        <c:ser>
          <c:idx val="167"/>
          <c:order val="166"/>
        </c:ser>
        <c:ser>
          <c:idx val="168"/>
          <c:order val="167"/>
        </c:ser>
        <c:ser>
          <c:idx val="169"/>
          <c:order val="168"/>
        </c:ser>
        <c:ser>
          <c:idx val="170"/>
          <c:order val="169"/>
        </c:ser>
        <c:ser>
          <c:idx val="171"/>
          <c:order val="170"/>
        </c:ser>
        <c:ser>
          <c:idx val="172"/>
          <c:order val="171"/>
        </c:ser>
        <c:ser>
          <c:idx val="173"/>
          <c:order val="172"/>
        </c:ser>
        <c:ser>
          <c:idx val="174"/>
          <c:order val="173"/>
        </c:ser>
        <c:ser>
          <c:idx val="175"/>
          <c:order val="174"/>
        </c:ser>
        <c:ser>
          <c:idx val="176"/>
          <c:order val="175"/>
        </c:ser>
        <c:ser>
          <c:idx val="177"/>
          <c:order val="176"/>
        </c:ser>
        <c:ser>
          <c:idx val="178"/>
          <c:order val="177"/>
        </c:ser>
        <c:ser>
          <c:idx val="179"/>
          <c:order val="178"/>
        </c:ser>
        <c:ser>
          <c:idx val="180"/>
          <c:order val="179"/>
        </c:ser>
        <c:ser>
          <c:idx val="181"/>
          <c:order val="180"/>
        </c:ser>
        <c:ser>
          <c:idx val="182"/>
          <c:order val="181"/>
        </c:ser>
        <c:ser>
          <c:idx val="183"/>
          <c:order val="182"/>
        </c:ser>
        <c:ser>
          <c:idx val="184"/>
          <c:order val="183"/>
        </c:ser>
        <c:ser>
          <c:idx val="185"/>
          <c:order val="184"/>
        </c:ser>
        <c:ser>
          <c:idx val="186"/>
          <c:order val="185"/>
        </c:ser>
        <c:ser>
          <c:idx val="187"/>
          <c:order val="186"/>
        </c:ser>
        <c:ser>
          <c:idx val="188"/>
          <c:order val="187"/>
        </c:ser>
        <c:ser>
          <c:idx val="189"/>
          <c:order val="188"/>
        </c:ser>
        <c:ser>
          <c:idx val="190"/>
          <c:order val="189"/>
        </c:ser>
        <c:ser>
          <c:idx val="191"/>
          <c:order val="190"/>
        </c:ser>
        <c:ser>
          <c:idx val="192"/>
          <c:order val="191"/>
        </c:ser>
        <c:ser>
          <c:idx val="193"/>
          <c:order val="192"/>
        </c:ser>
        <c:ser>
          <c:idx val="194"/>
          <c:order val="193"/>
        </c:ser>
        <c:ser>
          <c:idx val="195"/>
          <c:order val="194"/>
        </c:ser>
        <c:ser>
          <c:idx val="196"/>
          <c:order val="195"/>
        </c:ser>
        <c:ser>
          <c:idx val="197"/>
          <c:order val="196"/>
        </c:ser>
        <c:ser>
          <c:idx val="198"/>
          <c:order val="197"/>
        </c:ser>
        <c:ser>
          <c:idx val="199"/>
          <c:order val="198"/>
        </c:ser>
        <c:ser>
          <c:idx val="200"/>
          <c:order val="199"/>
        </c:ser>
        <c:ser>
          <c:idx val="201"/>
          <c:order val="200"/>
        </c:ser>
        <c:ser>
          <c:idx val="202"/>
          <c:order val="201"/>
        </c:ser>
        <c:ser>
          <c:idx val="203"/>
          <c:order val="202"/>
        </c:ser>
        <c:ser>
          <c:idx val="204"/>
          <c:order val="203"/>
        </c:ser>
        <c:ser>
          <c:idx val="205"/>
          <c:order val="204"/>
        </c:ser>
        <c:ser>
          <c:idx val="206"/>
          <c:order val="205"/>
        </c:ser>
        <c:ser>
          <c:idx val="207"/>
          <c:order val="206"/>
        </c:ser>
        <c:ser>
          <c:idx val="208"/>
          <c:order val="207"/>
        </c:ser>
        <c:ser>
          <c:idx val="209"/>
          <c:order val="208"/>
        </c:ser>
        <c:ser>
          <c:idx val="210"/>
          <c:order val="209"/>
        </c:ser>
        <c:ser>
          <c:idx val="211"/>
          <c:order val="210"/>
        </c:ser>
        <c:ser>
          <c:idx val="212"/>
          <c:order val="211"/>
        </c:ser>
        <c:ser>
          <c:idx val="213"/>
          <c:order val="212"/>
        </c:ser>
        <c:ser>
          <c:idx val="214"/>
          <c:order val="213"/>
        </c:ser>
        <c:ser>
          <c:idx val="215"/>
          <c:order val="214"/>
        </c:ser>
        <c:ser>
          <c:idx val="216"/>
          <c:order val="215"/>
        </c:ser>
        <c:ser>
          <c:idx val="217"/>
          <c:order val="216"/>
        </c:ser>
        <c:ser>
          <c:idx val="218"/>
          <c:order val="217"/>
        </c:ser>
        <c:ser>
          <c:idx val="219"/>
          <c:order val="218"/>
        </c:ser>
        <c:ser>
          <c:idx val="220"/>
          <c:order val="219"/>
        </c:ser>
        <c:ser>
          <c:idx val="221"/>
          <c:order val="220"/>
        </c:ser>
        <c:ser>
          <c:idx val="222"/>
          <c:order val="221"/>
        </c:ser>
        <c:ser>
          <c:idx val="223"/>
          <c:order val="222"/>
        </c:ser>
        <c:ser>
          <c:idx val="224"/>
          <c:order val="223"/>
        </c:ser>
        <c:ser>
          <c:idx val="225"/>
          <c:order val="224"/>
        </c:ser>
        <c:ser>
          <c:idx val="226"/>
          <c:order val="225"/>
        </c:ser>
        <c:ser>
          <c:idx val="227"/>
          <c:order val="226"/>
        </c:ser>
        <c:ser>
          <c:idx val="228"/>
          <c:order val="227"/>
        </c:ser>
        <c:ser>
          <c:idx val="229"/>
          <c:order val="228"/>
        </c:ser>
        <c:ser>
          <c:idx val="230"/>
          <c:order val="229"/>
        </c:ser>
        <c:ser>
          <c:idx val="231"/>
          <c:order val="230"/>
        </c:ser>
        <c:ser>
          <c:idx val="232"/>
          <c:order val="231"/>
        </c:ser>
        <c:ser>
          <c:idx val="233"/>
          <c:order val="232"/>
        </c:ser>
        <c:ser>
          <c:idx val="234"/>
          <c:order val="233"/>
        </c:ser>
        <c:ser>
          <c:idx val="235"/>
          <c:order val="234"/>
        </c:ser>
        <c:ser>
          <c:idx val="236"/>
          <c:order val="235"/>
        </c:ser>
        <c:ser>
          <c:idx val="237"/>
          <c:order val="236"/>
        </c:ser>
        <c:ser>
          <c:idx val="238"/>
          <c:order val="237"/>
        </c:ser>
        <c:ser>
          <c:idx val="239"/>
          <c:order val="238"/>
        </c:ser>
        <c:ser>
          <c:idx val="240"/>
          <c:order val="239"/>
        </c:ser>
        <c:ser>
          <c:idx val="241"/>
          <c:order val="240"/>
        </c:ser>
        <c:ser>
          <c:idx val="242"/>
          <c:order val="241"/>
        </c:ser>
        <c:ser>
          <c:idx val="243"/>
          <c:order val="242"/>
        </c:ser>
        <c:ser>
          <c:idx val="244"/>
          <c:order val="243"/>
        </c:ser>
        <c:ser>
          <c:idx val="245"/>
          <c:order val="244"/>
        </c:ser>
        <c:ser>
          <c:idx val="246"/>
          <c:order val="245"/>
        </c:ser>
        <c:ser>
          <c:idx val="247"/>
          <c:order val="246"/>
        </c:ser>
        <c:ser>
          <c:idx val="248"/>
          <c:order val="247"/>
        </c:ser>
        <c:ser>
          <c:idx val="249"/>
          <c:order val="248"/>
        </c:ser>
        <c:ser>
          <c:idx val="250"/>
          <c:order val="249"/>
        </c:ser>
        <c:ser>
          <c:idx val="251"/>
          <c:order val="250"/>
        </c:ser>
        <c:ser>
          <c:idx val="252"/>
          <c:order val="251"/>
        </c:ser>
        <c:ser>
          <c:idx val="253"/>
          <c:order val="252"/>
        </c:ser>
        <c:ser>
          <c:idx val="254"/>
          <c:order val="253"/>
        </c:ser>
      </c:pie3DChart>
    </c:plotArea>
    <c:legend>
      <c:legendPos val="r"/>
      <c:layout>
        <c:manualLayout>
          <c:xMode val="edge"/>
          <c:yMode val="edge"/>
          <c:x val="0.64768079087390362"/>
          <c:y val="0.30237235783178784"/>
          <c:w val="0.3367550067914663"/>
          <c:h val="0.60443703929537562"/>
        </c:manualLayout>
      </c:layout>
      <c:txPr>
        <a:bodyPr/>
        <a:lstStyle/>
        <a:p>
          <a:pPr>
            <a:defRPr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defRPr>
          </a:pPr>
          <a:endParaRPr lang="es-AR"/>
        </a:p>
      </c:txPr>
    </c:legend>
    <c:plotVisOnly val="1"/>
  </c:chart>
  <c:txPr>
    <a:bodyPr/>
    <a:lstStyle/>
    <a:p>
      <a:pPr>
        <a:defRPr sz="1800"/>
      </a:pPr>
      <a:endParaRPr lang="es-AR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AR"/>
  <c:style val="26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5.0156756319125979E-2"/>
          <c:y val="4.7197640117994114E-2"/>
          <c:w val="0.61166328887461252"/>
          <c:h val="0.87020648967551661"/>
        </c:manualLayout>
      </c:layout>
      <c:pie3DChart>
        <c:ser>
          <c:idx val="0"/>
          <c:order val="0"/>
          <c:tx>
            <c:strRef>
              <c:f>Hoja1!$A$39</c:f>
              <c:strCache>
                <c:ptCount val="1"/>
                <c:pt idx="0">
                  <c:v>Existe políticas de Control Interno y Gestión de Riesgos (pregunta 5)</c:v>
                </c:pt>
              </c:strCache>
            </c:strRef>
          </c:tx>
          <c:dPt>
            <c:idx val="1"/>
            <c:spPr>
              <a:solidFill>
                <a:schemeClr val="tx2">
                  <a:lumMod val="90000"/>
                </a:schemeClr>
              </a:solidFill>
            </c:spPr>
          </c:dPt>
          <c:dPt>
            <c:idx val="2"/>
            <c:spPr>
              <a:solidFill>
                <a:schemeClr val="bg1"/>
              </a:solidFill>
            </c:spPr>
          </c:dPt>
          <c:dPt>
            <c:idx val="3"/>
            <c:spPr>
              <a:solidFill>
                <a:schemeClr val="accent2">
                  <a:lumMod val="75000"/>
                </a:schemeClr>
              </a:solidFill>
            </c:spPr>
          </c:dPt>
          <c:dLbls>
            <c:txPr>
              <a:bodyPr/>
              <a:lstStyle/>
              <a:p>
                <a:pPr>
                  <a:defRPr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man Old Style" pitchFamily="18" charset="0"/>
                  </a:defRPr>
                </a:pPr>
                <a:endParaRPr lang="es-AR"/>
              </a:p>
            </c:txPr>
            <c:showVal val="1"/>
            <c:showLeaderLines val="1"/>
          </c:dLbls>
          <c:cat>
            <c:strRef>
              <c:f>Hoja1!$I$47:$I$50</c:f>
              <c:strCache>
                <c:ptCount val="4"/>
                <c:pt idx="0">
                  <c:v>si</c:v>
                </c:pt>
                <c:pt idx="1">
                  <c:v>no</c:v>
                </c:pt>
                <c:pt idx="2">
                  <c:v>no contesta</c:v>
                </c:pt>
                <c:pt idx="3">
                  <c:v>parcial</c:v>
                </c:pt>
              </c:strCache>
            </c:strRef>
          </c:cat>
          <c:val>
            <c:numRef>
              <c:f>Hoja1!$J$47:$J$50</c:f>
              <c:numCache>
                <c:formatCode>0%</c:formatCode>
                <c:ptCount val="4"/>
                <c:pt idx="0">
                  <c:v>0.88</c:v>
                </c:pt>
                <c:pt idx="1">
                  <c:v>2.6666666666666672E-2</c:v>
                </c:pt>
                <c:pt idx="2">
                  <c:v>8.0000000000000043E-2</c:v>
                </c:pt>
                <c:pt idx="3">
                  <c:v>1.3333333333333341E-2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952578827398227"/>
          <c:y val="0.2807325854179733"/>
          <c:w val="0.30474229951233578"/>
          <c:h val="0.49205206492045794"/>
        </c:manualLayout>
      </c:layout>
      <c:txPr>
        <a:bodyPr/>
        <a:lstStyle/>
        <a:p>
          <a:pPr>
            <a:defRPr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defRPr>
          </a:pPr>
          <a:endParaRPr lang="es-AR"/>
        </a:p>
      </c:txPr>
    </c:legend>
    <c:plotVisOnly val="1"/>
  </c:chart>
  <c:txPr>
    <a:bodyPr/>
    <a:lstStyle/>
    <a:p>
      <a:pPr>
        <a:defRPr sz="1800"/>
      </a:pPr>
      <a:endParaRPr lang="es-AR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AR"/>
  <c:style val="26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1.9589669611909253E-2"/>
          <c:y val="7.6174708930614454E-2"/>
          <c:w val="0.55924545691330785"/>
          <c:h val="0.90918904367723252"/>
        </c:manualLayout>
      </c:layout>
      <c:pie3DChart>
        <c:ser>
          <c:idx val="0"/>
          <c:order val="0"/>
          <c:dPt>
            <c:idx val="1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-9.1603584450212605E-2"/>
                  <c:y val="0.10451894233973999"/>
                </c:manualLayout>
              </c:layout>
              <c:spPr/>
              <c:txPr>
                <a:bodyPr/>
                <a:lstStyle/>
                <a:p>
                  <a:pPr>
                    <a:defRPr sz="200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Bookman Old Style" pitchFamily="18" charset="0"/>
                    </a:defRPr>
                  </a:pPr>
                  <a:endParaRPr lang="es-AR"/>
                </a:p>
              </c:txPr>
              <c:showVal val="1"/>
            </c:dLbl>
            <c:dLbl>
              <c:idx val="1"/>
              <c:layout>
                <c:manualLayout>
                  <c:x val="0.12658505115593224"/>
                  <c:y val="-0.14053688479057891"/>
                </c:manualLayout>
              </c:layout>
              <c:spPr/>
              <c:txPr>
                <a:bodyPr/>
                <a:lstStyle/>
                <a:p>
                  <a:pPr>
                    <a:defRPr sz="200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Bookman Old Style" pitchFamily="18" charset="0"/>
                    </a:defRPr>
                  </a:pPr>
                  <a:endParaRPr lang="es-AR"/>
                </a:p>
              </c:txPr>
              <c:showVal val="1"/>
            </c:dLbl>
            <c:txPr>
              <a:bodyPr/>
              <a:lstStyle/>
              <a:p>
                <a:pPr>
                  <a:defRPr sz="20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man Old Style" pitchFamily="18" charset="0"/>
                  </a:defRPr>
                </a:pPr>
                <a:endParaRPr lang="es-AR"/>
              </a:p>
            </c:txPr>
            <c:showVal val="1"/>
            <c:showLeaderLines val="1"/>
          </c:dLbls>
          <c:cat>
            <c:strRef>
              <c:f>Hoja1!$H$55:$H$56</c:f>
              <c:strCache>
                <c:ptCount val="2"/>
                <c:pt idx="0">
                  <c:v>si</c:v>
                </c:pt>
                <c:pt idx="1">
                  <c:v>no contesta</c:v>
                </c:pt>
              </c:strCache>
            </c:strRef>
          </c:cat>
          <c:val>
            <c:numRef>
              <c:f>Hoja1!$J$55:$J$56</c:f>
              <c:numCache>
                <c:formatCode>0%</c:formatCode>
                <c:ptCount val="2"/>
                <c:pt idx="0">
                  <c:v>0.69333333333333369</c:v>
                </c:pt>
                <c:pt idx="1">
                  <c:v>0.30666666666666736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575411942532701"/>
          <c:y val="0.24311854238417954"/>
          <c:w val="0.42458805746729938"/>
          <c:h val="0.51376291523163997"/>
        </c:manualLayout>
      </c:layout>
      <c:txPr>
        <a:bodyPr/>
        <a:lstStyle/>
        <a:p>
          <a:pPr>
            <a:defRPr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defRPr>
          </a:pPr>
          <a:endParaRPr lang="es-AR"/>
        </a:p>
      </c:txPr>
    </c:legend>
    <c:plotVisOnly val="1"/>
  </c:chart>
  <c:txPr>
    <a:bodyPr/>
    <a:lstStyle/>
    <a:p>
      <a:pPr>
        <a:defRPr sz="1800"/>
      </a:pPr>
      <a:endParaRPr lang="es-AR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AR"/>
  <c:style val="26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1.9752702014909741E-2"/>
          <c:y val="7.5508098073106711E-2"/>
          <c:w val="0.56044629402313362"/>
          <c:h val="0.91402445426029211"/>
        </c:manualLayout>
      </c:layout>
      <c:pie3DChart>
        <c:varyColors val="1"/>
        <c:ser>
          <c:idx val="0"/>
          <c:order val="0"/>
          <c:dPt>
            <c:idx val="0"/>
            <c:spPr>
              <a:solidFill>
                <a:srgbClr val="009900"/>
              </a:solidFill>
            </c:spPr>
          </c:dPt>
          <c:dPt>
            <c:idx val="2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-1.7647363505279002E-2"/>
                  <c:y val="-1.4923160711611771E-2"/>
                </c:manualLayout>
              </c:layout>
              <c:spPr/>
              <c:txPr>
                <a:bodyPr/>
                <a:lstStyle/>
                <a:p>
                  <a:pPr>
                    <a:defRPr sz="18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Bookman Old Style" pitchFamily="18" charset="0"/>
                    </a:defRPr>
                  </a:pPr>
                  <a:endParaRPr lang="es-AR"/>
                </a:p>
              </c:txPr>
              <c:showVal val="1"/>
            </c:dLbl>
            <c:dLbl>
              <c:idx val="1"/>
              <c:layout>
                <c:manualLayout>
                  <c:x val="5.5849657395201029E-2"/>
                  <c:y val="3.9412287523608543E-2"/>
                </c:manualLayout>
              </c:layout>
              <c:spPr/>
              <c:txPr>
                <a:bodyPr/>
                <a:lstStyle/>
                <a:p>
                  <a:pPr>
                    <a:defRPr sz="20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Bookman Old Style" pitchFamily="18" charset="0"/>
                    </a:defRPr>
                  </a:pPr>
                  <a:endParaRPr lang="es-AR"/>
                </a:p>
              </c:txPr>
              <c:showVal val="1"/>
            </c:dLbl>
            <c:dLbl>
              <c:idx val="2"/>
              <c:spPr/>
              <c:txPr>
                <a:bodyPr/>
                <a:lstStyle/>
                <a:p>
                  <a:pPr>
                    <a:defRPr sz="200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Bookman Old Style" pitchFamily="18" charset="0"/>
                    </a:defRPr>
                  </a:pPr>
                  <a:endParaRPr lang="es-AR"/>
                </a:p>
              </c:txPr>
            </c:dLbl>
            <c:showVal val="1"/>
            <c:showLeaderLines val="1"/>
          </c:dLbls>
          <c:cat>
            <c:strRef>
              <c:f>Hoja1!$H$71:$H$73</c:f>
              <c:strCache>
                <c:ptCount val="3"/>
                <c:pt idx="0">
                  <c:v>si</c:v>
                </c:pt>
                <c:pt idx="1">
                  <c:v>no </c:v>
                </c:pt>
                <c:pt idx="2">
                  <c:v>no contesta</c:v>
                </c:pt>
              </c:strCache>
            </c:strRef>
          </c:cat>
          <c:val>
            <c:numRef>
              <c:f>Hoja1!$J$71:$J$73</c:f>
              <c:numCache>
                <c:formatCode>0%</c:formatCode>
                <c:ptCount val="3"/>
                <c:pt idx="0">
                  <c:v>0.13333333333333341</c:v>
                </c:pt>
                <c:pt idx="1">
                  <c:v>0.84000000000000064</c:v>
                </c:pt>
                <c:pt idx="2">
                  <c:v>2.6666666666666672E-2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1630956737059084"/>
          <c:y val="0.20927867918057413"/>
          <c:w val="0.36777572543496068"/>
          <c:h val="0.58144264163885151"/>
        </c:manualLayout>
      </c:layout>
      <c:txPr>
        <a:bodyPr/>
        <a:lstStyle/>
        <a:p>
          <a:pPr>
            <a:defRPr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defRPr>
          </a:pPr>
          <a:endParaRPr lang="es-AR"/>
        </a:p>
      </c:txPr>
    </c:legend>
    <c:plotVisOnly val="1"/>
  </c:chart>
  <c:txPr>
    <a:bodyPr/>
    <a:lstStyle/>
    <a:p>
      <a:pPr>
        <a:defRPr sz="1800"/>
      </a:pPr>
      <a:endParaRPr lang="es-AR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AR"/>
  <c:style val="26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4.5435747258765783E-3"/>
          <c:y val="8.9849922605828164E-2"/>
          <c:w val="0.57058588242432562"/>
          <c:h val="0.91015007739417453"/>
        </c:manualLayout>
      </c:layout>
      <c:pie3DChart>
        <c:varyColors val="1"/>
        <c:ser>
          <c:idx val="0"/>
          <c:order val="0"/>
          <c:dLbls>
            <c:dLbl>
              <c:idx val="0"/>
              <c:layout>
                <c:manualLayout>
                  <c:x val="-0.1315896762904637"/>
                  <c:y val="-5.6664039425388793E-2"/>
                </c:manualLayout>
              </c:layout>
              <c:showVal val="1"/>
            </c:dLbl>
            <c:dLbl>
              <c:idx val="1"/>
              <c:layout>
                <c:manualLayout>
                  <c:x val="4.0902887139107717E-2"/>
                  <c:y val="2.2522916740907194E-2"/>
                </c:manualLayout>
              </c:layout>
              <c:showVal val="1"/>
            </c:dLbl>
            <c:txPr>
              <a:bodyPr/>
              <a:lstStyle/>
              <a:p>
                <a:pPr>
                  <a:defRPr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man Old Style" pitchFamily="18" charset="0"/>
                  </a:defRPr>
                </a:pPr>
                <a:endParaRPr lang="es-AR"/>
              </a:p>
            </c:txPr>
            <c:showVal val="1"/>
            <c:showLeaderLines val="1"/>
          </c:dLbls>
          <c:cat>
            <c:strRef>
              <c:f>Hoja1!$H$88:$H$90</c:f>
              <c:strCache>
                <c:ptCount val="3"/>
                <c:pt idx="0">
                  <c:v>si</c:v>
                </c:pt>
                <c:pt idx="1">
                  <c:v>no </c:v>
                </c:pt>
                <c:pt idx="2">
                  <c:v>no contesta</c:v>
                </c:pt>
              </c:strCache>
            </c:strRef>
          </c:cat>
          <c:val>
            <c:numRef>
              <c:f>Hoja1!$J$88:$J$90</c:f>
              <c:numCache>
                <c:formatCode>0%</c:formatCode>
                <c:ptCount val="3"/>
                <c:pt idx="0">
                  <c:v>0.33333333333333331</c:v>
                </c:pt>
                <c:pt idx="1">
                  <c:v>0.60000000000000064</c:v>
                </c:pt>
                <c:pt idx="2">
                  <c:v>6.666666666666668E-2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0651377952755858"/>
          <c:y val="0.24767583476049856"/>
          <c:w val="0.37681955380577492"/>
          <c:h val="0.5046483304790047"/>
        </c:manualLayout>
      </c:layout>
      <c:txPr>
        <a:bodyPr/>
        <a:lstStyle/>
        <a:p>
          <a:pPr>
            <a:defRPr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defRPr>
          </a:pPr>
          <a:endParaRPr lang="es-AR"/>
        </a:p>
      </c:txPr>
    </c:legend>
    <c:plotVisOnly val="1"/>
  </c:chart>
  <c:txPr>
    <a:bodyPr/>
    <a:lstStyle/>
    <a:p>
      <a:pPr>
        <a:defRPr sz="1800"/>
      </a:pPr>
      <a:endParaRPr lang="es-AR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AR"/>
  <c:style val="26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3.0380921485937858E-2"/>
          <c:y val="7.5078529727395496E-2"/>
          <c:w val="0.55517060367454274"/>
          <c:h val="0.90015743087081201"/>
        </c:manualLayout>
      </c:layout>
      <c:pie3DChart>
        <c:varyColors val="1"/>
        <c:ser>
          <c:idx val="0"/>
          <c:order val="0"/>
          <c:dLbls>
            <c:dLbl>
              <c:idx val="1"/>
              <c:layout>
                <c:manualLayout>
                  <c:x val="1.5132281417457701E-2"/>
                  <c:y val="7.5742118397101278E-3"/>
                </c:manualLayout>
              </c:layout>
              <c:showVal val="1"/>
            </c:dLbl>
            <c:dLbl>
              <c:idx val="2"/>
              <c:layout>
                <c:manualLayout>
                  <c:x val="2.3187527326205336E-2"/>
                  <c:y val="2.4105227624281102E-3"/>
                </c:manualLayout>
              </c:layout>
              <c:showVal val="1"/>
            </c:dLbl>
            <c:txPr>
              <a:bodyPr/>
              <a:lstStyle/>
              <a:p>
                <a:pPr>
                  <a:defRPr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man Old Style" pitchFamily="18" charset="0"/>
                  </a:defRPr>
                </a:pPr>
                <a:endParaRPr lang="es-AR"/>
              </a:p>
            </c:txPr>
            <c:showVal val="1"/>
            <c:showLeaderLines val="1"/>
          </c:dLbls>
          <c:cat>
            <c:strRef>
              <c:f>Hoja1!$H$105:$H$108</c:f>
              <c:strCache>
                <c:ptCount val="4"/>
                <c:pt idx="0">
                  <c:v>si</c:v>
                </c:pt>
                <c:pt idx="1">
                  <c:v>no</c:v>
                </c:pt>
                <c:pt idx="2">
                  <c:v>no contesta</c:v>
                </c:pt>
                <c:pt idx="3">
                  <c:v>parcial</c:v>
                </c:pt>
              </c:strCache>
            </c:strRef>
          </c:cat>
          <c:val>
            <c:numRef>
              <c:f>Hoja1!$J$105:$J$108</c:f>
              <c:numCache>
                <c:formatCode>0%</c:formatCode>
                <c:ptCount val="4"/>
                <c:pt idx="0">
                  <c:v>0.16</c:v>
                </c:pt>
                <c:pt idx="1">
                  <c:v>0.72000000000000064</c:v>
                </c:pt>
                <c:pt idx="2">
                  <c:v>0.10666666666666678</c:v>
                </c:pt>
                <c:pt idx="3">
                  <c:v>1.3333333333333341E-2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58511164448652031"/>
          <c:y val="0.15709792928990796"/>
          <c:w val="0.39767962124524492"/>
          <c:h val="0.68580414142018464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es-AR"/>
        </a:p>
      </c:txPr>
    </c:legend>
    <c:plotVisOnly val="1"/>
  </c:chart>
  <c:txPr>
    <a:bodyPr/>
    <a:lstStyle/>
    <a:p>
      <a:pPr>
        <a:defRPr sz="1800"/>
      </a:pPr>
      <a:endParaRPr lang="es-AR"/>
    </a:p>
  </c:tx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AR"/>
  <c:style val="26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2.0393405880444752E-2"/>
          <c:y val="8.7421689111291001E-2"/>
          <c:w val="0.55517060367454274"/>
          <c:h val="0.90615350651262039"/>
        </c:manualLayout>
      </c:layout>
      <c:pie3DChart>
        <c:varyColors val="1"/>
        <c:ser>
          <c:idx val="0"/>
          <c:order val="0"/>
          <c:dPt>
            <c:idx val="1"/>
            <c:spPr>
              <a:solidFill>
                <a:srgbClr val="009900"/>
              </a:solidFill>
            </c:spPr>
          </c:dPt>
          <c:dLbls>
            <c:dLbl>
              <c:idx val="0"/>
              <c:layout>
                <c:manualLayout>
                  <c:x val="-0.18662193788276499"/>
                  <c:y val="0.13510197584883732"/>
                </c:manualLayout>
              </c:layout>
              <c:showVal val="1"/>
            </c:dLbl>
            <c:dLbl>
              <c:idx val="1"/>
              <c:layout>
                <c:manualLayout>
                  <c:x val="-6.9444444444444607E-5"/>
                  <c:y val="-8.4814027073914861E-2"/>
                </c:manualLayout>
              </c:layout>
              <c:showVal val="1"/>
            </c:dLbl>
            <c:dLbl>
              <c:idx val="3"/>
              <c:layout>
                <c:manualLayout>
                  <c:x val="8.0205161854768156E-2"/>
                  <c:y val="1.2760334321827516E-3"/>
                </c:manualLayout>
              </c:layout>
              <c:showVal val="1"/>
            </c:dLbl>
            <c:txPr>
              <a:bodyPr/>
              <a:lstStyle/>
              <a:p>
                <a:pPr>
                  <a:defRPr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man Old Style" pitchFamily="18" charset="0"/>
                  </a:defRPr>
                </a:pPr>
                <a:endParaRPr lang="es-AR"/>
              </a:p>
            </c:txPr>
            <c:showVal val="1"/>
            <c:showLeaderLines val="1"/>
          </c:dLbls>
          <c:cat>
            <c:strRef>
              <c:f>Hoja1!$H$122:$H$125</c:f>
              <c:strCache>
                <c:ptCount val="4"/>
                <c:pt idx="0">
                  <c:v>si</c:v>
                </c:pt>
                <c:pt idx="1">
                  <c:v>no</c:v>
                </c:pt>
                <c:pt idx="2">
                  <c:v>no contesta</c:v>
                </c:pt>
                <c:pt idx="3">
                  <c:v>parcial</c:v>
                </c:pt>
              </c:strCache>
            </c:strRef>
          </c:cat>
          <c:val>
            <c:numRef>
              <c:f>Hoja1!$J$122:$J$125</c:f>
              <c:numCache>
                <c:formatCode>0%</c:formatCode>
                <c:ptCount val="4"/>
                <c:pt idx="0">
                  <c:v>0.60000000000000064</c:v>
                </c:pt>
                <c:pt idx="1">
                  <c:v>0.36000000000000032</c:v>
                </c:pt>
                <c:pt idx="2">
                  <c:v>2.6666666666666672E-2</c:v>
                </c:pt>
                <c:pt idx="3">
                  <c:v>1.3333333333333341E-2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57595822397200369"/>
          <c:y val="0.15709792928990796"/>
          <c:w val="0.40737510936132981"/>
          <c:h val="0.68580414142018464"/>
        </c:manualLayout>
      </c:layout>
      <c:txPr>
        <a:bodyPr/>
        <a:lstStyle/>
        <a:p>
          <a:pPr>
            <a:defRPr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defRPr>
          </a:pPr>
          <a:endParaRPr lang="es-AR"/>
        </a:p>
      </c:txPr>
    </c:legend>
    <c:plotVisOnly val="1"/>
  </c:chart>
  <c:txPr>
    <a:bodyPr/>
    <a:lstStyle/>
    <a:p>
      <a:pPr>
        <a:defRPr sz="1800"/>
      </a:pPr>
      <a:endParaRPr lang="es-A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AR"/>
  <c:style val="26"/>
  <c:chart>
    <c:title>
      <c:tx>
        <c:rich>
          <a:bodyPr/>
          <a:lstStyle/>
          <a:p>
            <a:pPr>
              <a:defRPr>
                <a:latin typeface="Bookman Old Style" pitchFamily="18" charset="0"/>
              </a:defRPr>
            </a:pPr>
            <a:r>
              <a:rPr lang="en-US" dirty="0" smtClean="0">
                <a:latin typeface="Bookman Old Style" pitchFamily="18" charset="0"/>
              </a:rPr>
              <a:t>2010</a:t>
            </a:r>
            <a:endParaRPr lang="en-US" dirty="0">
              <a:latin typeface="Bookman Old Style" pitchFamily="18" charset="0"/>
            </a:endParaRPr>
          </a:p>
        </c:rich>
      </c:tx>
      <c:layout>
        <c:manualLayout>
          <c:xMode val="edge"/>
          <c:yMode val="edge"/>
          <c:x val="0.45856767280866945"/>
          <c:y val="2.6455393845128412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dPt>
            <c:idx val="1"/>
            <c:spPr>
              <a:solidFill>
                <a:schemeClr val="bg2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0.11741843498870495"/>
                  <c:y val="-4.6543679054817703E-2"/>
                </c:manualLayout>
              </c:layout>
              <c:tx>
                <c:rich>
                  <a:bodyPr/>
                  <a:lstStyle/>
                  <a:p>
                    <a:r>
                      <a: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itchFamily="18" charset="0"/>
                      </a:rPr>
                      <a:t>S</a:t>
                    </a:r>
                    <a:r>
                      <a:rPr lang="en-US" sz="2000" dirty="0"/>
                      <a:t>I
88%</a:t>
                    </a:r>
                  </a:p>
                </c:rich>
              </c:tx>
              <c:showCatName val="1"/>
              <c:showPercent val="1"/>
            </c:dLbl>
            <c:dLbl>
              <c:idx val="1"/>
              <c:layout>
                <c:manualLayout>
                  <c:x val="1.3960633061084849E-2"/>
                  <c:y val="-1.6028920763190126E-3"/>
                </c:manualLayout>
              </c:layout>
              <c:tx>
                <c:rich>
                  <a:bodyPr/>
                  <a:lstStyle/>
                  <a:p>
                    <a:r>
                      <a: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itchFamily="18" charset="0"/>
                      </a:rPr>
                      <a:t>N</a:t>
                    </a:r>
                    <a:r>
                      <a:rPr lang="en-US" sz="2000" dirty="0"/>
                      <a:t>O
12%</a:t>
                    </a:r>
                  </a:p>
                </c:rich>
              </c:tx>
              <c:showCatName val="1"/>
              <c:showPercent val="1"/>
            </c:dLbl>
            <c:txPr>
              <a:bodyPr/>
              <a:lstStyle/>
              <a:p>
                <a:pPr>
                  <a:defRPr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man Old Style" pitchFamily="18" charset="0"/>
                  </a:defRPr>
                </a:pPr>
                <a:endParaRPr lang="es-AR"/>
              </a:p>
            </c:txPr>
            <c:showCatName val="1"/>
            <c:showPercent val="1"/>
          </c:dLbls>
          <c:cat>
            <c:strRef>
              <c:f>('Relevamiento 2009'!$B$5;'Relevamiento 2009'!$C$5)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('Relevamiento 2009'!$B$25;'Relevamiento 2009'!$C$25)</c:f>
              <c:numCache>
                <c:formatCode>0.00%</c:formatCode>
                <c:ptCount val="2"/>
                <c:pt idx="0">
                  <c:v>0.88235294117647056</c:v>
                </c:pt>
                <c:pt idx="1">
                  <c:v>0.11764705882352942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es-AR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AR"/>
  <c:style val="26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29808372963280716"/>
          <c:w val="0.60462100132220364"/>
          <c:h val="0.63023881915750801"/>
        </c:manualLayout>
      </c:layout>
      <c:pie3DChart>
        <c:varyColors val="1"/>
        <c:ser>
          <c:idx val="0"/>
          <c:order val="0"/>
          <c:dLbls>
            <c:dLbl>
              <c:idx val="1"/>
              <c:layout>
                <c:manualLayout>
                  <c:x val="-8.7382768320752729E-2"/>
                  <c:y val="5.1943816942150462E-3"/>
                </c:manualLayout>
              </c:layout>
              <c:showVal val="1"/>
            </c:dLbl>
            <c:dLbl>
              <c:idx val="2"/>
              <c:layout>
                <c:manualLayout>
                  <c:x val="8.166978471466925E-2"/>
                  <c:y val="-5.1892382327889494E-2"/>
                </c:manualLayout>
              </c:layout>
              <c:showVal val="1"/>
            </c:dLbl>
            <c:txPr>
              <a:bodyPr/>
              <a:lstStyle/>
              <a:p>
                <a:pPr>
                  <a:defRPr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man Old Style" pitchFamily="18" charset="0"/>
                  </a:defRPr>
                </a:pPr>
                <a:endParaRPr lang="es-AR"/>
              </a:p>
            </c:txPr>
            <c:showVal val="1"/>
            <c:showLeaderLines val="1"/>
          </c:dLbls>
          <c:cat>
            <c:strRef>
              <c:f>Hoja1!$I$142:$I$144</c:f>
              <c:strCache>
                <c:ptCount val="3"/>
                <c:pt idx="0">
                  <c:v>si</c:v>
                </c:pt>
                <c:pt idx="1">
                  <c:v>no</c:v>
                </c:pt>
                <c:pt idx="2">
                  <c:v>no contesta</c:v>
                </c:pt>
              </c:strCache>
            </c:strRef>
          </c:cat>
          <c:val>
            <c:numRef>
              <c:f>Hoja1!$J$142:$J$144</c:f>
              <c:numCache>
                <c:formatCode>0%</c:formatCode>
                <c:ptCount val="3"/>
                <c:pt idx="0">
                  <c:v>0.16</c:v>
                </c:pt>
                <c:pt idx="1">
                  <c:v>0.56000000000000005</c:v>
                </c:pt>
                <c:pt idx="2">
                  <c:v>0.28000000000000008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59945225637671651"/>
          <c:y val="0.25234850448715584"/>
          <c:w val="0.38333900935504828"/>
          <c:h val="0.49530299102568959"/>
        </c:manualLayout>
      </c:layout>
      <c:txPr>
        <a:bodyPr/>
        <a:lstStyle/>
        <a:p>
          <a:pPr>
            <a:defRPr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defRPr>
          </a:pPr>
          <a:endParaRPr lang="es-AR"/>
        </a:p>
      </c:txPr>
    </c:legend>
    <c:plotVisOnly val="1"/>
  </c:chart>
  <c:txPr>
    <a:bodyPr/>
    <a:lstStyle/>
    <a:p>
      <a:pPr>
        <a:defRPr sz="1800"/>
      </a:pPr>
      <a:endParaRPr lang="es-AR"/>
    </a:p>
  </c:tx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AR"/>
  <c:style val="26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4.8245614035087717E-2"/>
          <c:y val="0.20936630035517728"/>
          <c:w val="0.61379610443431465"/>
          <c:h val="0.69146018895026051"/>
        </c:manualLayout>
      </c:layout>
      <c:pie3DChart>
        <c:varyColors val="1"/>
        <c:ser>
          <c:idx val="2"/>
          <c:order val="2"/>
          <c:dLbls>
            <c:dLbl>
              <c:idx val="0"/>
              <c:layout>
                <c:manualLayout>
                  <c:x val="-5.6738845144356946E-2"/>
                  <c:y val="-1.6891505518994644E-3"/>
                </c:manualLayout>
              </c:layout>
              <c:showPercent val="1"/>
            </c:dLbl>
            <c:dLbl>
              <c:idx val="1"/>
              <c:layout>
                <c:manualLayout>
                  <c:x val="8.4253608923884546E-2"/>
                  <c:y val="7.5532865629309174E-3"/>
                </c:manualLayout>
              </c:layout>
              <c:showPercent val="1"/>
            </c:dLbl>
            <c:txPr>
              <a:bodyPr/>
              <a:lstStyle/>
              <a:p>
                <a:pPr>
                  <a:defRPr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man Old Style" pitchFamily="18" charset="0"/>
                  </a:defRPr>
                </a:pPr>
                <a:endParaRPr lang="es-AR"/>
              </a:p>
            </c:txPr>
            <c:showPercent val="1"/>
            <c:showLeaderLines val="1"/>
          </c:dLbls>
          <c:val>
            <c:numRef>
              <c:f>Hoja1!$I$156:$I$158</c:f>
              <c:numCache>
                <c:formatCode>General</c:formatCode>
                <c:ptCount val="3"/>
                <c:pt idx="0">
                  <c:v>13</c:v>
                </c:pt>
                <c:pt idx="1">
                  <c:v>59</c:v>
                </c:pt>
                <c:pt idx="2">
                  <c:v>3</c:v>
                </c:pt>
              </c:numCache>
            </c:numRef>
          </c:val>
        </c:ser>
        <c:ser>
          <c:idx val="3"/>
          <c:order val="3"/>
          <c:val>
            <c:numRef>
              <c:f>Hoja1!$I$156:$I$158</c:f>
              <c:numCache>
                <c:formatCode>General</c:formatCode>
                <c:ptCount val="3"/>
                <c:pt idx="0">
                  <c:v>13</c:v>
                </c:pt>
                <c:pt idx="1">
                  <c:v>59</c:v>
                </c:pt>
                <c:pt idx="2">
                  <c:v>3</c:v>
                </c:pt>
              </c:numCache>
            </c:numRef>
          </c:val>
        </c:ser>
        <c:ser>
          <c:idx val="1"/>
          <c:order val="1"/>
          <c:val>
            <c:numRef>
              <c:f>Hoja1!$I$156:$I$158</c:f>
              <c:numCache>
                <c:formatCode>General</c:formatCode>
                <c:ptCount val="3"/>
                <c:pt idx="0">
                  <c:v>13</c:v>
                </c:pt>
                <c:pt idx="1">
                  <c:v>59</c:v>
                </c:pt>
                <c:pt idx="2">
                  <c:v>3</c:v>
                </c:pt>
              </c:numCache>
            </c:numRef>
          </c:val>
        </c:ser>
        <c:ser>
          <c:idx val="0"/>
          <c:order val="0"/>
          <c:cat>
            <c:strRef>
              <c:f>Hoja1!$H$156:$H$158</c:f>
              <c:strCache>
                <c:ptCount val="3"/>
                <c:pt idx="0">
                  <c:v>si</c:v>
                </c:pt>
                <c:pt idx="1">
                  <c:v>no</c:v>
                </c:pt>
                <c:pt idx="2">
                  <c:v>no contesta</c:v>
                </c:pt>
              </c:strCache>
            </c:strRef>
          </c:cat>
          <c:val>
            <c:numRef>
              <c:f>Hoja1!$J$162:$J$164</c:f>
              <c:numCache>
                <c:formatCode>0%</c:formatCode>
                <c:ptCount val="3"/>
                <c:pt idx="0">
                  <c:v>0.17333333333333359</c:v>
                </c:pt>
                <c:pt idx="1">
                  <c:v>0.78666666666666651</c:v>
                </c:pt>
                <c:pt idx="2">
                  <c:v>4.0000000000000022E-2</c:v>
                </c:pt>
              </c:numCache>
            </c:numRef>
          </c:val>
        </c:ser>
        <c:ser>
          <c:idx val="4"/>
          <c:order val="4"/>
        </c:ser>
        <c:ser>
          <c:idx val="5"/>
          <c:order val="5"/>
        </c:ser>
        <c:ser>
          <c:idx val="6"/>
          <c:order val="6"/>
        </c:ser>
        <c:ser>
          <c:idx val="7"/>
          <c:order val="7"/>
        </c:ser>
        <c:ser>
          <c:idx val="8"/>
          <c:order val="8"/>
        </c:ser>
        <c:ser>
          <c:idx val="9"/>
          <c:order val="9"/>
        </c:ser>
        <c:ser>
          <c:idx val="10"/>
          <c:order val="10"/>
        </c:ser>
        <c:ser>
          <c:idx val="11"/>
          <c:order val="11"/>
        </c:ser>
        <c:ser>
          <c:idx val="12"/>
          <c:order val="12"/>
        </c:ser>
        <c:ser>
          <c:idx val="13"/>
          <c:order val="13"/>
        </c:ser>
        <c:ser>
          <c:idx val="14"/>
          <c:order val="14"/>
        </c:ser>
        <c:ser>
          <c:idx val="15"/>
          <c:order val="15"/>
        </c:ser>
        <c:ser>
          <c:idx val="16"/>
          <c:order val="16"/>
        </c:ser>
        <c:ser>
          <c:idx val="17"/>
          <c:order val="17"/>
        </c:ser>
        <c:ser>
          <c:idx val="18"/>
          <c:order val="18"/>
        </c:ser>
        <c:ser>
          <c:idx val="19"/>
          <c:order val="19"/>
        </c:ser>
        <c:ser>
          <c:idx val="20"/>
          <c:order val="20"/>
        </c:ser>
        <c:ser>
          <c:idx val="21"/>
          <c:order val="21"/>
        </c:ser>
        <c:ser>
          <c:idx val="22"/>
          <c:order val="22"/>
        </c:ser>
        <c:ser>
          <c:idx val="23"/>
          <c:order val="23"/>
        </c:ser>
        <c:ser>
          <c:idx val="24"/>
          <c:order val="24"/>
        </c:ser>
        <c:ser>
          <c:idx val="25"/>
          <c:order val="25"/>
        </c:ser>
        <c:ser>
          <c:idx val="26"/>
          <c:order val="26"/>
        </c:ser>
        <c:ser>
          <c:idx val="27"/>
          <c:order val="27"/>
        </c:ser>
        <c:ser>
          <c:idx val="28"/>
          <c:order val="28"/>
        </c:ser>
        <c:ser>
          <c:idx val="29"/>
          <c:order val="29"/>
        </c:ser>
        <c:ser>
          <c:idx val="30"/>
          <c:order val="30"/>
        </c:ser>
        <c:ser>
          <c:idx val="31"/>
          <c:order val="31"/>
        </c:ser>
        <c:ser>
          <c:idx val="32"/>
          <c:order val="32"/>
        </c:ser>
        <c:ser>
          <c:idx val="33"/>
          <c:order val="33"/>
        </c:ser>
        <c:ser>
          <c:idx val="34"/>
          <c:order val="34"/>
        </c:ser>
        <c:ser>
          <c:idx val="35"/>
          <c:order val="35"/>
        </c:ser>
        <c:ser>
          <c:idx val="36"/>
          <c:order val="36"/>
        </c:ser>
        <c:ser>
          <c:idx val="37"/>
          <c:order val="37"/>
        </c:ser>
        <c:ser>
          <c:idx val="38"/>
          <c:order val="38"/>
        </c:ser>
        <c:ser>
          <c:idx val="39"/>
          <c:order val="39"/>
        </c:ser>
        <c:ser>
          <c:idx val="40"/>
          <c:order val="40"/>
        </c:ser>
        <c:ser>
          <c:idx val="41"/>
          <c:order val="41"/>
        </c:ser>
        <c:ser>
          <c:idx val="42"/>
          <c:order val="42"/>
        </c:ser>
        <c:ser>
          <c:idx val="43"/>
          <c:order val="43"/>
        </c:ser>
        <c:ser>
          <c:idx val="44"/>
          <c:order val="44"/>
        </c:ser>
        <c:ser>
          <c:idx val="45"/>
          <c:order val="45"/>
        </c:ser>
        <c:ser>
          <c:idx val="46"/>
          <c:order val="46"/>
        </c:ser>
        <c:ser>
          <c:idx val="47"/>
          <c:order val="47"/>
        </c:ser>
        <c:ser>
          <c:idx val="48"/>
          <c:order val="48"/>
        </c:ser>
        <c:ser>
          <c:idx val="49"/>
          <c:order val="49"/>
        </c:ser>
        <c:ser>
          <c:idx val="50"/>
          <c:order val="50"/>
        </c:ser>
        <c:ser>
          <c:idx val="51"/>
          <c:order val="51"/>
        </c:ser>
        <c:ser>
          <c:idx val="52"/>
          <c:order val="52"/>
        </c:ser>
        <c:ser>
          <c:idx val="53"/>
          <c:order val="53"/>
        </c:ser>
        <c:ser>
          <c:idx val="54"/>
          <c:order val="54"/>
        </c:ser>
        <c:ser>
          <c:idx val="55"/>
          <c:order val="55"/>
        </c:ser>
        <c:ser>
          <c:idx val="56"/>
          <c:order val="56"/>
        </c:ser>
        <c:ser>
          <c:idx val="57"/>
          <c:order val="57"/>
        </c:ser>
        <c:ser>
          <c:idx val="58"/>
          <c:order val="58"/>
        </c:ser>
        <c:ser>
          <c:idx val="59"/>
          <c:order val="59"/>
        </c:ser>
        <c:ser>
          <c:idx val="60"/>
          <c:order val="60"/>
        </c:ser>
        <c:ser>
          <c:idx val="61"/>
          <c:order val="61"/>
        </c:ser>
        <c:ser>
          <c:idx val="62"/>
          <c:order val="62"/>
        </c:ser>
        <c:ser>
          <c:idx val="63"/>
          <c:order val="63"/>
        </c:ser>
        <c:ser>
          <c:idx val="64"/>
          <c:order val="64"/>
        </c:ser>
        <c:ser>
          <c:idx val="65"/>
          <c:order val="65"/>
        </c:ser>
        <c:ser>
          <c:idx val="66"/>
          <c:order val="66"/>
        </c:ser>
        <c:ser>
          <c:idx val="67"/>
          <c:order val="67"/>
        </c:ser>
        <c:ser>
          <c:idx val="68"/>
          <c:order val="68"/>
        </c:ser>
        <c:ser>
          <c:idx val="69"/>
          <c:order val="69"/>
        </c:ser>
        <c:ser>
          <c:idx val="70"/>
          <c:order val="70"/>
        </c:ser>
        <c:ser>
          <c:idx val="71"/>
          <c:order val="71"/>
        </c:ser>
        <c:ser>
          <c:idx val="72"/>
          <c:order val="72"/>
        </c:ser>
        <c:ser>
          <c:idx val="73"/>
          <c:order val="73"/>
        </c:ser>
        <c:ser>
          <c:idx val="74"/>
          <c:order val="74"/>
        </c:ser>
        <c:ser>
          <c:idx val="75"/>
          <c:order val="75"/>
        </c:ser>
        <c:ser>
          <c:idx val="76"/>
          <c:order val="76"/>
        </c:ser>
        <c:ser>
          <c:idx val="77"/>
          <c:order val="77"/>
        </c:ser>
        <c:ser>
          <c:idx val="78"/>
          <c:order val="78"/>
        </c:ser>
        <c:ser>
          <c:idx val="79"/>
          <c:order val="79"/>
        </c:ser>
        <c:ser>
          <c:idx val="80"/>
          <c:order val="80"/>
        </c:ser>
        <c:ser>
          <c:idx val="81"/>
          <c:order val="81"/>
        </c:ser>
        <c:ser>
          <c:idx val="82"/>
          <c:order val="82"/>
        </c:ser>
        <c:ser>
          <c:idx val="83"/>
          <c:order val="83"/>
        </c:ser>
        <c:ser>
          <c:idx val="84"/>
          <c:order val="84"/>
        </c:ser>
        <c:ser>
          <c:idx val="85"/>
          <c:order val="85"/>
        </c:ser>
        <c:ser>
          <c:idx val="86"/>
          <c:order val="86"/>
        </c:ser>
        <c:ser>
          <c:idx val="87"/>
          <c:order val="87"/>
        </c:ser>
        <c:ser>
          <c:idx val="88"/>
          <c:order val="88"/>
        </c:ser>
        <c:ser>
          <c:idx val="89"/>
          <c:order val="89"/>
        </c:ser>
        <c:ser>
          <c:idx val="90"/>
          <c:order val="90"/>
        </c:ser>
        <c:ser>
          <c:idx val="91"/>
          <c:order val="91"/>
        </c:ser>
        <c:ser>
          <c:idx val="92"/>
          <c:order val="92"/>
        </c:ser>
        <c:ser>
          <c:idx val="93"/>
          <c:order val="93"/>
        </c:ser>
        <c:ser>
          <c:idx val="94"/>
          <c:order val="94"/>
        </c:ser>
        <c:ser>
          <c:idx val="95"/>
          <c:order val="95"/>
        </c:ser>
        <c:ser>
          <c:idx val="96"/>
          <c:order val="96"/>
        </c:ser>
        <c:ser>
          <c:idx val="97"/>
          <c:order val="97"/>
        </c:ser>
        <c:ser>
          <c:idx val="98"/>
          <c:order val="98"/>
        </c:ser>
        <c:ser>
          <c:idx val="99"/>
          <c:order val="99"/>
        </c:ser>
        <c:ser>
          <c:idx val="100"/>
          <c:order val="100"/>
        </c:ser>
        <c:ser>
          <c:idx val="101"/>
          <c:order val="101"/>
        </c:ser>
        <c:ser>
          <c:idx val="102"/>
          <c:order val="102"/>
        </c:ser>
        <c:ser>
          <c:idx val="103"/>
          <c:order val="103"/>
        </c:ser>
        <c:ser>
          <c:idx val="104"/>
          <c:order val="104"/>
        </c:ser>
        <c:ser>
          <c:idx val="105"/>
          <c:order val="105"/>
        </c:ser>
        <c:ser>
          <c:idx val="106"/>
          <c:order val="106"/>
        </c:ser>
        <c:ser>
          <c:idx val="107"/>
          <c:order val="107"/>
        </c:ser>
        <c:ser>
          <c:idx val="108"/>
          <c:order val="108"/>
        </c:ser>
        <c:ser>
          <c:idx val="109"/>
          <c:order val="109"/>
        </c:ser>
        <c:ser>
          <c:idx val="110"/>
          <c:order val="110"/>
        </c:ser>
        <c:ser>
          <c:idx val="111"/>
          <c:order val="111"/>
        </c:ser>
        <c:ser>
          <c:idx val="112"/>
          <c:order val="112"/>
        </c:ser>
        <c:ser>
          <c:idx val="113"/>
          <c:order val="113"/>
        </c:ser>
        <c:ser>
          <c:idx val="114"/>
          <c:order val="114"/>
        </c:ser>
        <c:ser>
          <c:idx val="115"/>
          <c:order val="115"/>
        </c:ser>
        <c:ser>
          <c:idx val="116"/>
          <c:order val="116"/>
        </c:ser>
        <c:ser>
          <c:idx val="117"/>
          <c:order val="117"/>
        </c:ser>
        <c:ser>
          <c:idx val="118"/>
          <c:order val="118"/>
        </c:ser>
        <c:ser>
          <c:idx val="119"/>
          <c:order val="119"/>
        </c:ser>
        <c:ser>
          <c:idx val="120"/>
          <c:order val="120"/>
        </c:ser>
        <c:ser>
          <c:idx val="121"/>
          <c:order val="121"/>
        </c:ser>
        <c:ser>
          <c:idx val="122"/>
          <c:order val="122"/>
        </c:ser>
        <c:ser>
          <c:idx val="123"/>
          <c:order val="123"/>
        </c:ser>
        <c:ser>
          <c:idx val="124"/>
          <c:order val="124"/>
        </c:ser>
        <c:ser>
          <c:idx val="125"/>
          <c:order val="125"/>
        </c:ser>
        <c:ser>
          <c:idx val="126"/>
          <c:order val="126"/>
        </c:ser>
        <c:ser>
          <c:idx val="127"/>
          <c:order val="127"/>
        </c:ser>
        <c:ser>
          <c:idx val="128"/>
          <c:order val="128"/>
        </c:ser>
        <c:ser>
          <c:idx val="129"/>
          <c:order val="129"/>
        </c:ser>
        <c:ser>
          <c:idx val="130"/>
          <c:order val="130"/>
        </c:ser>
        <c:ser>
          <c:idx val="131"/>
          <c:order val="131"/>
        </c:ser>
        <c:ser>
          <c:idx val="132"/>
          <c:order val="132"/>
        </c:ser>
        <c:ser>
          <c:idx val="133"/>
          <c:order val="133"/>
        </c:ser>
        <c:ser>
          <c:idx val="134"/>
          <c:order val="134"/>
        </c:ser>
        <c:ser>
          <c:idx val="135"/>
          <c:order val="135"/>
        </c:ser>
        <c:ser>
          <c:idx val="136"/>
          <c:order val="136"/>
        </c:ser>
        <c:ser>
          <c:idx val="137"/>
          <c:order val="137"/>
        </c:ser>
        <c:ser>
          <c:idx val="138"/>
          <c:order val="138"/>
        </c:ser>
        <c:ser>
          <c:idx val="139"/>
          <c:order val="139"/>
        </c:ser>
        <c:ser>
          <c:idx val="140"/>
          <c:order val="140"/>
        </c:ser>
        <c:ser>
          <c:idx val="141"/>
          <c:order val="141"/>
        </c:ser>
        <c:ser>
          <c:idx val="142"/>
          <c:order val="142"/>
        </c:ser>
        <c:ser>
          <c:idx val="143"/>
          <c:order val="143"/>
        </c:ser>
        <c:ser>
          <c:idx val="144"/>
          <c:order val="144"/>
        </c:ser>
        <c:ser>
          <c:idx val="145"/>
          <c:order val="145"/>
        </c:ser>
        <c:ser>
          <c:idx val="146"/>
          <c:order val="146"/>
        </c:ser>
        <c:ser>
          <c:idx val="147"/>
          <c:order val="147"/>
        </c:ser>
        <c:ser>
          <c:idx val="148"/>
          <c:order val="148"/>
        </c:ser>
        <c:ser>
          <c:idx val="149"/>
          <c:order val="149"/>
        </c:ser>
        <c:ser>
          <c:idx val="150"/>
          <c:order val="150"/>
        </c:ser>
        <c:ser>
          <c:idx val="151"/>
          <c:order val="151"/>
        </c:ser>
        <c:ser>
          <c:idx val="152"/>
          <c:order val="152"/>
        </c:ser>
        <c:ser>
          <c:idx val="153"/>
          <c:order val="153"/>
        </c:ser>
        <c:ser>
          <c:idx val="154"/>
          <c:order val="154"/>
        </c:ser>
        <c:ser>
          <c:idx val="155"/>
          <c:order val="155"/>
        </c:ser>
        <c:ser>
          <c:idx val="156"/>
          <c:order val="156"/>
        </c:ser>
        <c:ser>
          <c:idx val="157"/>
          <c:order val="157"/>
        </c:ser>
        <c:ser>
          <c:idx val="158"/>
          <c:order val="158"/>
        </c:ser>
        <c:ser>
          <c:idx val="159"/>
          <c:order val="159"/>
        </c:ser>
        <c:ser>
          <c:idx val="160"/>
          <c:order val="160"/>
        </c:ser>
        <c:ser>
          <c:idx val="161"/>
          <c:order val="161"/>
        </c:ser>
        <c:ser>
          <c:idx val="162"/>
          <c:order val="162"/>
        </c:ser>
        <c:ser>
          <c:idx val="163"/>
          <c:order val="163"/>
        </c:ser>
        <c:ser>
          <c:idx val="164"/>
          <c:order val="164"/>
        </c:ser>
        <c:ser>
          <c:idx val="165"/>
          <c:order val="165"/>
        </c:ser>
        <c:ser>
          <c:idx val="166"/>
          <c:order val="166"/>
        </c:ser>
        <c:ser>
          <c:idx val="167"/>
          <c:order val="167"/>
        </c:ser>
        <c:ser>
          <c:idx val="168"/>
          <c:order val="168"/>
        </c:ser>
        <c:ser>
          <c:idx val="169"/>
          <c:order val="169"/>
        </c:ser>
        <c:ser>
          <c:idx val="170"/>
          <c:order val="170"/>
        </c:ser>
        <c:ser>
          <c:idx val="171"/>
          <c:order val="171"/>
        </c:ser>
        <c:ser>
          <c:idx val="172"/>
          <c:order val="172"/>
        </c:ser>
        <c:ser>
          <c:idx val="173"/>
          <c:order val="173"/>
        </c:ser>
        <c:ser>
          <c:idx val="174"/>
          <c:order val="174"/>
        </c:ser>
        <c:ser>
          <c:idx val="175"/>
          <c:order val="175"/>
        </c:ser>
        <c:ser>
          <c:idx val="176"/>
          <c:order val="176"/>
        </c:ser>
        <c:ser>
          <c:idx val="177"/>
          <c:order val="177"/>
        </c:ser>
        <c:ser>
          <c:idx val="178"/>
          <c:order val="178"/>
        </c:ser>
        <c:ser>
          <c:idx val="179"/>
          <c:order val="179"/>
        </c:ser>
        <c:ser>
          <c:idx val="180"/>
          <c:order val="180"/>
        </c:ser>
        <c:ser>
          <c:idx val="181"/>
          <c:order val="181"/>
        </c:ser>
        <c:ser>
          <c:idx val="182"/>
          <c:order val="182"/>
        </c:ser>
        <c:ser>
          <c:idx val="183"/>
          <c:order val="183"/>
        </c:ser>
        <c:ser>
          <c:idx val="184"/>
          <c:order val="184"/>
        </c:ser>
        <c:ser>
          <c:idx val="185"/>
          <c:order val="185"/>
        </c:ser>
        <c:ser>
          <c:idx val="186"/>
          <c:order val="186"/>
        </c:ser>
        <c:ser>
          <c:idx val="187"/>
          <c:order val="187"/>
        </c:ser>
        <c:ser>
          <c:idx val="188"/>
          <c:order val="188"/>
        </c:ser>
        <c:ser>
          <c:idx val="189"/>
          <c:order val="189"/>
        </c:ser>
        <c:ser>
          <c:idx val="190"/>
          <c:order val="190"/>
        </c:ser>
        <c:ser>
          <c:idx val="191"/>
          <c:order val="191"/>
        </c:ser>
        <c:ser>
          <c:idx val="192"/>
          <c:order val="192"/>
        </c:ser>
        <c:ser>
          <c:idx val="193"/>
          <c:order val="193"/>
        </c:ser>
        <c:ser>
          <c:idx val="194"/>
          <c:order val="194"/>
        </c:ser>
        <c:ser>
          <c:idx val="195"/>
          <c:order val="195"/>
        </c:ser>
        <c:ser>
          <c:idx val="196"/>
          <c:order val="196"/>
        </c:ser>
        <c:ser>
          <c:idx val="197"/>
          <c:order val="197"/>
        </c:ser>
        <c:ser>
          <c:idx val="198"/>
          <c:order val="198"/>
        </c:ser>
        <c:ser>
          <c:idx val="199"/>
          <c:order val="199"/>
        </c:ser>
        <c:ser>
          <c:idx val="200"/>
          <c:order val="200"/>
        </c:ser>
        <c:ser>
          <c:idx val="201"/>
          <c:order val="201"/>
        </c:ser>
        <c:ser>
          <c:idx val="202"/>
          <c:order val="202"/>
        </c:ser>
        <c:ser>
          <c:idx val="203"/>
          <c:order val="203"/>
        </c:ser>
        <c:ser>
          <c:idx val="204"/>
          <c:order val="204"/>
        </c:ser>
        <c:ser>
          <c:idx val="205"/>
          <c:order val="205"/>
        </c:ser>
        <c:ser>
          <c:idx val="206"/>
          <c:order val="206"/>
        </c:ser>
        <c:ser>
          <c:idx val="207"/>
          <c:order val="207"/>
        </c:ser>
        <c:ser>
          <c:idx val="208"/>
          <c:order val="208"/>
        </c:ser>
        <c:ser>
          <c:idx val="209"/>
          <c:order val="209"/>
        </c:ser>
        <c:ser>
          <c:idx val="210"/>
          <c:order val="210"/>
        </c:ser>
        <c:ser>
          <c:idx val="211"/>
          <c:order val="211"/>
        </c:ser>
        <c:ser>
          <c:idx val="212"/>
          <c:order val="212"/>
        </c:ser>
        <c:ser>
          <c:idx val="213"/>
          <c:order val="213"/>
        </c:ser>
        <c:ser>
          <c:idx val="214"/>
          <c:order val="214"/>
        </c:ser>
        <c:ser>
          <c:idx val="215"/>
          <c:order val="215"/>
        </c:ser>
        <c:ser>
          <c:idx val="216"/>
          <c:order val="216"/>
        </c:ser>
        <c:ser>
          <c:idx val="217"/>
          <c:order val="217"/>
        </c:ser>
        <c:ser>
          <c:idx val="218"/>
          <c:order val="218"/>
        </c:ser>
        <c:ser>
          <c:idx val="219"/>
          <c:order val="219"/>
        </c:ser>
        <c:ser>
          <c:idx val="220"/>
          <c:order val="220"/>
        </c:ser>
        <c:ser>
          <c:idx val="221"/>
          <c:order val="221"/>
        </c:ser>
        <c:ser>
          <c:idx val="222"/>
          <c:order val="222"/>
        </c:ser>
        <c:ser>
          <c:idx val="223"/>
          <c:order val="223"/>
        </c:ser>
        <c:ser>
          <c:idx val="224"/>
          <c:order val="224"/>
        </c:ser>
        <c:ser>
          <c:idx val="225"/>
          <c:order val="225"/>
        </c:ser>
        <c:ser>
          <c:idx val="226"/>
          <c:order val="226"/>
        </c:ser>
        <c:ser>
          <c:idx val="227"/>
          <c:order val="227"/>
        </c:ser>
        <c:ser>
          <c:idx val="228"/>
          <c:order val="228"/>
        </c:ser>
        <c:ser>
          <c:idx val="229"/>
          <c:order val="229"/>
        </c:ser>
        <c:ser>
          <c:idx val="230"/>
          <c:order val="230"/>
        </c:ser>
        <c:ser>
          <c:idx val="231"/>
          <c:order val="231"/>
        </c:ser>
        <c:ser>
          <c:idx val="232"/>
          <c:order val="232"/>
        </c:ser>
        <c:ser>
          <c:idx val="233"/>
          <c:order val="233"/>
        </c:ser>
        <c:ser>
          <c:idx val="234"/>
          <c:order val="234"/>
        </c:ser>
        <c:ser>
          <c:idx val="235"/>
          <c:order val="235"/>
        </c:ser>
        <c:ser>
          <c:idx val="236"/>
          <c:order val="236"/>
        </c:ser>
        <c:ser>
          <c:idx val="237"/>
          <c:order val="237"/>
        </c:ser>
        <c:ser>
          <c:idx val="238"/>
          <c:order val="238"/>
        </c:ser>
        <c:ser>
          <c:idx val="239"/>
          <c:order val="239"/>
        </c:ser>
        <c:ser>
          <c:idx val="240"/>
          <c:order val="240"/>
        </c:ser>
        <c:ser>
          <c:idx val="241"/>
          <c:order val="241"/>
        </c:ser>
        <c:ser>
          <c:idx val="242"/>
          <c:order val="242"/>
        </c:ser>
        <c:ser>
          <c:idx val="243"/>
          <c:order val="243"/>
        </c:ser>
        <c:ser>
          <c:idx val="244"/>
          <c:order val="244"/>
        </c:ser>
        <c:ser>
          <c:idx val="245"/>
          <c:order val="245"/>
        </c:ser>
        <c:ser>
          <c:idx val="246"/>
          <c:order val="246"/>
        </c:ser>
        <c:ser>
          <c:idx val="247"/>
          <c:order val="247"/>
        </c:ser>
        <c:ser>
          <c:idx val="248"/>
          <c:order val="248"/>
        </c:ser>
        <c:ser>
          <c:idx val="249"/>
          <c:order val="249"/>
        </c:ser>
        <c:ser>
          <c:idx val="250"/>
          <c:order val="250"/>
        </c:ser>
        <c:ser>
          <c:idx val="251"/>
          <c:order val="251"/>
        </c:ser>
        <c:ser>
          <c:idx val="252"/>
          <c:order val="252"/>
        </c:ser>
        <c:ser>
          <c:idx val="253"/>
          <c:order val="253"/>
        </c:ser>
        <c:ser>
          <c:idx val="254"/>
          <c:order val="254"/>
        </c:ser>
      </c:pie3DChart>
    </c:plotArea>
    <c:legend>
      <c:legendPos val="r"/>
      <c:layout>
        <c:manualLayout>
          <c:xMode val="edge"/>
          <c:yMode val="edge"/>
          <c:x val="0.65034580052493574"/>
          <c:y val="0.37259305759395345"/>
          <c:w val="0.33211023622047303"/>
          <c:h val="0.35949703498968233"/>
        </c:manualLayout>
      </c:layout>
      <c:txPr>
        <a:bodyPr/>
        <a:lstStyle/>
        <a:p>
          <a:pPr>
            <a:defRPr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defRPr>
          </a:pPr>
          <a:endParaRPr lang="es-AR"/>
        </a:p>
      </c:txPr>
    </c:legend>
    <c:plotVisOnly val="1"/>
  </c:chart>
  <c:txPr>
    <a:bodyPr/>
    <a:lstStyle/>
    <a:p>
      <a:pPr>
        <a:defRPr sz="1800"/>
      </a:pPr>
      <a:endParaRPr lang="es-AR"/>
    </a:p>
  </c:tx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AR"/>
  <c:style val="26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5.5127867380889628E-3"/>
          <c:y val="0.10041422547300102"/>
          <c:w val="0.5629298754012626"/>
          <c:h val="0.89958577452699928"/>
        </c:manualLayout>
      </c:layout>
      <c:pie3DChart>
        <c:varyColors val="1"/>
        <c:ser>
          <c:idx val="0"/>
          <c:order val="0"/>
          <c:dLbls>
            <c:dLbl>
              <c:idx val="0"/>
              <c:layout>
                <c:manualLayout>
                  <c:x val="-0.15029638891347324"/>
                  <c:y val="4.9295705826924593E-2"/>
                </c:manualLayout>
              </c:layout>
              <c:showPercent val="1"/>
            </c:dLbl>
            <c:dLbl>
              <c:idx val="1"/>
              <c:layout>
                <c:manualLayout>
                  <c:x val="2.1673674676448438E-3"/>
                  <c:y val="-9.113956473972025E-2"/>
                </c:manualLayout>
              </c:layout>
              <c:showPercent val="1"/>
            </c:dLbl>
            <c:dLbl>
              <c:idx val="2"/>
              <c:layout>
                <c:manualLayout>
                  <c:x val="7.7698876207728404E-2"/>
                  <c:y val="6.9264423294531207E-3"/>
                </c:manualLayout>
              </c:layout>
              <c:showPercent val="1"/>
            </c:dLbl>
            <c:dLbl>
              <c:idx val="3"/>
              <c:layout>
                <c:manualLayout>
                  <c:x val="4.6149062533541466E-2"/>
                  <c:y val="1.37086105659042E-2"/>
                </c:manualLayout>
              </c:layout>
              <c:showPercent val="1"/>
            </c:dLbl>
            <c:txPr>
              <a:bodyPr/>
              <a:lstStyle/>
              <a:p>
                <a:pPr>
                  <a:defRPr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man Old Style" pitchFamily="18" charset="0"/>
                  </a:defRPr>
                </a:pPr>
                <a:endParaRPr lang="es-AR"/>
              </a:p>
            </c:txPr>
            <c:showPercent val="1"/>
            <c:showLeaderLines val="1"/>
          </c:dLbls>
          <c:cat>
            <c:strRef>
              <c:f>Hoja1!$H$175:$H$178</c:f>
              <c:strCache>
                <c:ptCount val="4"/>
                <c:pt idx="0">
                  <c:v>si</c:v>
                </c:pt>
                <c:pt idx="1">
                  <c:v>no</c:v>
                </c:pt>
                <c:pt idx="2">
                  <c:v>no contesta</c:v>
                </c:pt>
                <c:pt idx="3">
                  <c:v>no aplicable</c:v>
                </c:pt>
              </c:strCache>
            </c:strRef>
          </c:cat>
          <c:val>
            <c:numRef>
              <c:f>Hoja1!$I$175:$I$178</c:f>
              <c:numCache>
                <c:formatCode>General</c:formatCode>
                <c:ptCount val="4"/>
                <c:pt idx="0">
                  <c:v>48</c:v>
                </c:pt>
                <c:pt idx="1">
                  <c:v>19</c:v>
                </c:pt>
                <c:pt idx="2">
                  <c:v>7</c:v>
                </c:pt>
                <c:pt idx="3">
                  <c:v>1</c:v>
                </c:pt>
              </c:numCache>
            </c:numRef>
          </c:val>
        </c:ser>
      </c:pie3DChart>
    </c:plotArea>
    <c:legend>
      <c:legendPos val="r"/>
      <c:txPr>
        <a:bodyPr/>
        <a:lstStyle/>
        <a:p>
          <a:pPr>
            <a:defRPr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defRPr>
          </a:pPr>
          <a:endParaRPr lang="es-AR"/>
        </a:p>
      </c:txPr>
    </c:legend>
    <c:plotVisOnly val="1"/>
  </c:chart>
  <c:txPr>
    <a:bodyPr/>
    <a:lstStyle/>
    <a:p>
      <a:pPr>
        <a:defRPr sz="1800"/>
      </a:pPr>
      <a:endParaRPr lang="es-AR"/>
    </a:p>
  </c:txPr>
  <c:externalData r:id="rId1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AR"/>
  <c:style val="18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13335311346951187"/>
          <c:w val="0.5982159979080105"/>
          <c:h val="0.86664672254757713"/>
        </c:manualLayout>
      </c:layout>
      <c:pie3DChart>
        <c:varyColors val="1"/>
        <c:ser>
          <c:idx val="0"/>
          <c:order val="0"/>
          <c:dLbls>
            <c:dLbl>
              <c:idx val="0"/>
              <c:layout>
                <c:manualLayout>
                  <c:x val="8.7461723534558184E-3"/>
                  <c:y val="3.0771222552332896E-2"/>
                </c:manualLayout>
              </c:layout>
              <c:showPercent val="1"/>
            </c:dLbl>
            <c:dLbl>
              <c:idx val="1"/>
              <c:layout>
                <c:manualLayout>
                  <c:x val="-1.5454615048119005E-2"/>
                  <c:y val="7.7652662248997532E-3"/>
                </c:manualLayout>
              </c:layout>
              <c:showPercent val="1"/>
            </c:dLbl>
            <c:dLbl>
              <c:idx val="4"/>
              <c:layout>
                <c:manualLayout>
                  <c:x val="6.7636701662292228E-2"/>
                  <c:y val="2.3665381265880837E-2"/>
                </c:manualLayout>
              </c:layout>
              <c:showPercent val="1"/>
            </c:dLbl>
            <c:txPr>
              <a:bodyPr/>
              <a:lstStyle/>
              <a:p>
                <a:pPr>
                  <a:defRPr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man Old Style" pitchFamily="18" charset="0"/>
                  </a:defRPr>
                </a:pPr>
                <a:endParaRPr lang="es-AR"/>
              </a:p>
            </c:txPr>
            <c:showPercent val="1"/>
            <c:showLeaderLines val="1"/>
          </c:dLbls>
          <c:cat>
            <c:strRef>
              <c:f>Hoja1!$H$189:$H$193</c:f>
              <c:strCache>
                <c:ptCount val="5"/>
                <c:pt idx="0">
                  <c:v>si</c:v>
                </c:pt>
                <c:pt idx="1">
                  <c:v>no</c:v>
                </c:pt>
                <c:pt idx="2">
                  <c:v>no contesta</c:v>
                </c:pt>
                <c:pt idx="3">
                  <c:v>no aplicable</c:v>
                </c:pt>
                <c:pt idx="4">
                  <c:v>parcial</c:v>
                </c:pt>
              </c:strCache>
            </c:strRef>
          </c:cat>
          <c:val>
            <c:numRef>
              <c:f>Hoja1!$I$189:$I$193</c:f>
              <c:numCache>
                <c:formatCode>General</c:formatCode>
                <c:ptCount val="5"/>
                <c:pt idx="0">
                  <c:v>10</c:v>
                </c:pt>
                <c:pt idx="1">
                  <c:v>54</c:v>
                </c:pt>
                <c:pt idx="2">
                  <c:v>8</c:v>
                </c:pt>
                <c:pt idx="3">
                  <c:v>2</c:v>
                </c:pt>
                <c:pt idx="4">
                  <c:v>1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58872615923009619"/>
          <c:y val="0.24793577273429127"/>
          <c:w val="0.40867519685039377"/>
          <c:h val="0.47275590551181101"/>
        </c:manualLayout>
      </c:layout>
      <c:txPr>
        <a:bodyPr/>
        <a:lstStyle/>
        <a:p>
          <a:pPr>
            <a:defRPr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defRPr>
          </a:pPr>
          <a:endParaRPr lang="es-AR"/>
        </a:p>
      </c:txPr>
    </c:legend>
    <c:plotVisOnly val="1"/>
  </c:chart>
  <c:txPr>
    <a:bodyPr/>
    <a:lstStyle/>
    <a:p>
      <a:pPr>
        <a:defRPr sz="1800"/>
      </a:pPr>
      <a:endParaRPr lang="es-AR"/>
    </a:p>
  </c:txPr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AR"/>
  <c:style val="26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8.5470085470085496E-3"/>
          <c:y val="0.23286881592631109"/>
          <c:w val="0.65007667518784762"/>
          <c:h val="0.68412222057148564"/>
        </c:manualLayout>
      </c:layout>
      <c:pie3DChart>
        <c:varyColors val="1"/>
        <c:ser>
          <c:idx val="0"/>
          <c:order val="0"/>
          <c:dLbls>
            <c:dLbl>
              <c:idx val="1"/>
              <c:layout>
                <c:manualLayout>
                  <c:x val="5.4336763265356979E-3"/>
                  <c:y val="-1.8813211787384248E-2"/>
                </c:manualLayout>
              </c:layout>
              <c:showPercent val="1"/>
            </c:dLbl>
            <c:txPr>
              <a:bodyPr/>
              <a:lstStyle/>
              <a:p>
                <a:pPr>
                  <a:defRPr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man Old Style" pitchFamily="18" charset="0"/>
                  </a:defRPr>
                </a:pPr>
                <a:endParaRPr lang="es-AR"/>
              </a:p>
            </c:txPr>
            <c:showPercent val="1"/>
            <c:showLeaderLines val="1"/>
          </c:dLbls>
          <c:cat>
            <c:strRef>
              <c:f>Hoja1!$I$213:$I$216</c:f>
              <c:strCache>
                <c:ptCount val="4"/>
                <c:pt idx="0">
                  <c:v>si</c:v>
                </c:pt>
                <c:pt idx="1">
                  <c:v>no</c:v>
                </c:pt>
                <c:pt idx="2">
                  <c:v>no contesta</c:v>
                </c:pt>
                <c:pt idx="3">
                  <c:v>parcial</c:v>
                </c:pt>
              </c:strCache>
            </c:strRef>
          </c:cat>
          <c:val>
            <c:numRef>
              <c:f>Hoja1!$I$207:$I$210</c:f>
              <c:numCache>
                <c:formatCode>General</c:formatCode>
                <c:ptCount val="4"/>
                <c:pt idx="0">
                  <c:v>6</c:v>
                </c:pt>
                <c:pt idx="1">
                  <c:v>63</c:v>
                </c:pt>
                <c:pt idx="2">
                  <c:v>5</c:v>
                </c:pt>
                <c:pt idx="3">
                  <c:v>1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5328227250181881"/>
          <c:y val="0.4355366475731558"/>
          <c:w val="0.34671772749818219"/>
          <c:h val="0.51134912884923056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es-AR"/>
        </a:p>
      </c:txPr>
    </c:legend>
    <c:plotVisOnly val="1"/>
  </c:chart>
  <c:txPr>
    <a:bodyPr/>
    <a:lstStyle/>
    <a:p>
      <a:pPr>
        <a:defRPr sz="1800"/>
      </a:pPr>
      <a:endParaRPr lang="es-AR"/>
    </a:p>
  </c:txPr>
  <c:externalData r:id="rId1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AR"/>
  <c:style val="26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4.7159699892819033E-2"/>
          <c:y val="0.22909507445589924"/>
          <c:w val="0.63106328750706808"/>
          <c:h val="0.72050400916380364"/>
        </c:manualLayout>
      </c:layout>
      <c:pie3DChart>
        <c:varyColors val="1"/>
        <c:ser>
          <c:idx val="0"/>
          <c:order val="0"/>
          <c:dPt>
            <c:idx val="2"/>
            <c:spPr>
              <a:solidFill>
                <a:srgbClr val="009900"/>
              </a:solidFill>
            </c:spPr>
          </c:dPt>
          <c:dLbls>
            <c:dLbl>
              <c:idx val="0"/>
              <c:layout>
                <c:manualLayout>
                  <c:x val="-0.11884244191446851"/>
                  <c:y val="-1.57798951300493E-2"/>
                </c:manualLayout>
              </c:layout>
              <c:showPercent val="1"/>
            </c:dLbl>
            <c:dLbl>
              <c:idx val="1"/>
              <c:layout>
                <c:manualLayout>
                  <c:x val="3.2494681829523496E-2"/>
                  <c:y val="-4.8548795124767558E-3"/>
                </c:manualLayout>
              </c:layout>
              <c:showPercent val="1"/>
            </c:dLbl>
            <c:txPr>
              <a:bodyPr/>
              <a:lstStyle/>
              <a:p>
                <a:pPr>
                  <a:defRPr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man Old Style" pitchFamily="18" charset="0"/>
                  </a:defRPr>
                </a:pPr>
                <a:endParaRPr lang="es-AR"/>
              </a:p>
            </c:txPr>
            <c:showPercent val="1"/>
            <c:showLeaderLines val="1"/>
          </c:dLbls>
          <c:cat>
            <c:strRef>
              <c:f>Hoja1!$H$223:$H$226</c:f>
              <c:strCache>
                <c:ptCount val="4"/>
                <c:pt idx="0">
                  <c:v>si</c:v>
                </c:pt>
                <c:pt idx="1">
                  <c:v>no</c:v>
                </c:pt>
                <c:pt idx="2">
                  <c:v>no contesta</c:v>
                </c:pt>
                <c:pt idx="3">
                  <c:v>no aplicable</c:v>
                </c:pt>
              </c:strCache>
            </c:strRef>
          </c:cat>
          <c:val>
            <c:numRef>
              <c:f>Hoja1!$I$223:$I$226</c:f>
              <c:numCache>
                <c:formatCode>General</c:formatCode>
                <c:ptCount val="4"/>
                <c:pt idx="0">
                  <c:v>14</c:v>
                </c:pt>
                <c:pt idx="1">
                  <c:v>52</c:v>
                </c:pt>
                <c:pt idx="2">
                  <c:v>3</c:v>
                </c:pt>
                <c:pt idx="3">
                  <c:v>6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7981724404666988"/>
          <c:y val="0.13216951304135607"/>
          <c:w val="0.32018275595333057"/>
          <c:h val="0.78687409049267765"/>
        </c:manualLayout>
      </c:layout>
      <c:txPr>
        <a:bodyPr/>
        <a:lstStyle/>
        <a:p>
          <a:pPr>
            <a:defRPr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defRPr>
          </a:pPr>
          <a:endParaRPr lang="es-AR"/>
        </a:p>
      </c:txPr>
    </c:legend>
    <c:plotVisOnly val="1"/>
  </c:chart>
  <c:txPr>
    <a:bodyPr/>
    <a:lstStyle/>
    <a:p>
      <a:pPr>
        <a:defRPr sz="1800"/>
      </a:pPr>
      <a:endParaRPr lang="es-AR"/>
    </a:p>
  </c:txPr>
  <c:externalData r:id="rId1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AR"/>
  <c:style val="26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3608574715420641E-2"/>
          <c:y val="4.2195131699908094E-2"/>
          <c:w val="0.57662058862395793"/>
          <c:h val="0.95621887365602165"/>
        </c:manualLayout>
      </c:layout>
      <c:pie3DChart>
        <c:varyColors val="1"/>
        <c:ser>
          <c:idx val="0"/>
          <c:order val="0"/>
          <c:tx>
            <c:strRef>
              <c:f>Hoja1!$A$5</c:f>
              <c:strCache>
                <c:ptCount val="1"/>
                <c:pt idx="0">
                  <c:v>I) clasificación por tipo de respuesta </c:v>
                </c:pt>
              </c:strCache>
            </c:strRef>
          </c:tx>
          <c:dLbls>
            <c:dLbl>
              <c:idx val="0"/>
              <c:layout>
                <c:manualLayout>
                  <c:x val="-1.3715059055118139E-2"/>
                  <c:y val="-2.8331096180570153E-2"/>
                </c:manualLayout>
              </c:layout>
              <c:showVal val="1"/>
            </c:dLbl>
            <c:dLbl>
              <c:idx val="1"/>
              <c:layout>
                <c:manualLayout>
                  <c:x val="5.1826388888888894E-2"/>
                  <c:y val="4.9173270365223537E-2"/>
                </c:manualLayout>
              </c:layout>
              <c:showVal val="1"/>
            </c:dLbl>
            <c:dLbl>
              <c:idx val="2"/>
              <c:layout>
                <c:manualLayout>
                  <c:x val="4.5105041557305339E-2"/>
                  <c:y val="-4.317370929641697E-3"/>
                </c:manualLayout>
              </c:layout>
              <c:showVal val="1"/>
            </c:dLbl>
            <c:txPr>
              <a:bodyPr/>
              <a:lstStyle/>
              <a:p>
                <a:pPr>
                  <a:defRPr sz="24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man Old Style" pitchFamily="18" charset="0"/>
                  </a:defRPr>
                </a:pPr>
                <a:endParaRPr lang="es-AR"/>
              </a:p>
            </c:txPr>
            <c:showVal val="1"/>
            <c:showLeaderLines val="1"/>
          </c:dLbls>
          <c:cat>
            <c:strRef>
              <c:f>Hoja1!$I$14:$I$17</c:f>
              <c:strCache>
                <c:ptCount val="4"/>
                <c:pt idx="0">
                  <c:v>si  aplica</c:v>
                </c:pt>
                <c:pt idx="1">
                  <c:v>no aplica </c:v>
                </c:pt>
                <c:pt idx="2">
                  <c:v>no contesta</c:v>
                </c:pt>
                <c:pt idx="3">
                  <c:v>no aplicable</c:v>
                </c:pt>
              </c:strCache>
            </c:strRef>
          </c:cat>
          <c:val>
            <c:numRef>
              <c:f>Hoja1!$J$14:$J$17</c:f>
              <c:numCache>
                <c:formatCode>0%</c:formatCode>
                <c:ptCount val="4"/>
                <c:pt idx="0">
                  <c:v>0.39352380952381028</c:v>
                </c:pt>
                <c:pt idx="1">
                  <c:v>0.46590476190476293</c:v>
                </c:pt>
                <c:pt idx="2">
                  <c:v>0.11733333333333333</c:v>
                </c:pt>
                <c:pt idx="3">
                  <c:v>1.8285714285714311E-2</c:v>
                </c:pt>
              </c:numCache>
            </c:numRef>
          </c:val>
        </c:ser>
      </c:pie3DChart>
    </c:plotArea>
    <c:legend>
      <c:legendPos val="r"/>
      <c:txPr>
        <a:bodyPr/>
        <a:lstStyle/>
        <a:p>
          <a:pPr>
            <a:defRPr sz="2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defRPr>
          </a:pPr>
          <a:endParaRPr lang="es-AR"/>
        </a:p>
      </c:txPr>
    </c:legend>
    <c:plotVisOnly val="1"/>
  </c:chart>
  <c:txPr>
    <a:bodyPr/>
    <a:lstStyle/>
    <a:p>
      <a:pPr>
        <a:defRPr sz="1800"/>
      </a:pPr>
      <a:endParaRPr lang="es-AR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AR"/>
  <c:style val="26"/>
  <c:chart>
    <c:title>
      <c:tx>
        <c:rich>
          <a:bodyPr/>
          <a:lstStyle/>
          <a:p>
            <a:pPr>
              <a:defRPr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defRPr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2003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dPt>
            <c:idx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8.2929464860298563E-2"/>
                  <c:y val="-9.496438065147339E-2"/>
                </c:manualLayout>
              </c:layout>
              <c:tx>
                <c:rich>
                  <a:bodyPr/>
                  <a:lstStyle/>
                  <a:p>
                    <a:r>
                      <a: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itchFamily="18" charset="0"/>
                      </a:rPr>
                      <a:t>S</a:t>
                    </a:r>
                    <a:r>
                      <a:rPr lang="en-US" sz="2000" dirty="0"/>
                      <a:t>I
29%</a:t>
                    </a:r>
                  </a:p>
                </c:rich>
              </c:tx>
              <c:showCatName val="1"/>
              <c:showPercent val="1"/>
            </c:dLbl>
            <c:dLbl>
              <c:idx val="1"/>
              <c:layout>
                <c:manualLayout>
                  <c:x val="-2.5374277071939819E-2"/>
                  <c:y val="-3.7194376776564456E-3"/>
                </c:manualLayout>
              </c:layout>
              <c:tx>
                <c:rich>
                  <a:bodyPr/>
                  <a:lstStyle/>
                  <a:p>
                    <a:pPr>
                      <a:defRPr sz="2000">
                        <a:effectLst/>
                        <a:latin typeface="Bookman Old Style" pitchFamily="18" charset="0"/>
                      </a:defRPr>
                    </a:pPr>
                    <a:r>
                      <a:rPr lang="en-US" sz="2000" dirty="0">
                        <a:effectLst/>
                        <a:latin typeface="Bookman Old Style" pitchFamily="18" charset="0"/>
                      </a:rPr>
                      <a:t>N</a:t>
                    </a:r>
                    <a:r>
                      <a:rPr lang="en-US" sz="2000" dirty="0">
                        <a:effectLst/>
                      </a:rPr>
                      <a:t>O
71%</a:t>
                    </a:r>
                  </a:p>
                </c:rich>
              </c:tx>
              <c:spPr/>
              <c:showCatName val="1"/>
              <c:showPercent val="1"/>
            </c:dLbl>
            <c:txPr>
              <a:bodyPr/>
              <a:lstStyle/>
              <a:p>
                <a:pPr>
                  <a:defRPr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man Old Style" pitchFamily="18" charset="0"/>
                  </a:defRPr>
                </a:pPr>
                <a:endParaRPr lang="es-AR"/>
              </a:p>
            </c:txPr>
            <c:showCatName val="1"/>
            <c:showPercent val="1"/>
          </c:dLbls>
          <c:cat>
            <c:strRef>
              <c:f>('Relevamiento 2008'!$D$5,'Relevamiento 2008'!$E$5)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('Relevamiento 2008'!$D$25,'Relevamiento 2008'!$E$25)</c:f>
              <c:numCache>
                <c:formatCode>_ * #,##0_ ;_ * \-#,##0_ ;_ * "-"??_ ;_ @_ </c:formatCode>
                <c:ptCount val="2"/>
                <c:pt idx="0">
                  <c:v>5</c:v>
                </c:pt>
                <c:pt idx="1">
                  <c:v>12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es-AR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AR"/>
  <c:style val="26"/>
  <c:chart>
    <c:title>
      <c:tx>
        <c:rich>
          <a:bodyPr/>
          <a:lstStyle/>
          <a:p>
            <a:pPr>
              <a:defRPr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defRPr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2010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c:rich>
      </c:tx>
      <c:layout>
        <c:manualLayout>
          <c:xMode val="edge"/>
          <c:yMode val="edge"/>
          <c:x val="0.43234740165138885"/>
          <c:y val="2.5810140336710592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dPt>
            <c:idx val="1"/>
            <c:spPr>
              <a:solidFill>
                <a:schemeClr val="accent4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6.2469691484929805E-2"/>
                  <c:y val="-4.7406240576443923E-2"/>
                </c:manualLayout>
              </c:layout>
              <c:tx>
                <c:rich>
                  <a:bodyPr/>
                  <a:lstStyle/>
                  <a:p>
                    <a:pPr>
                      <a:defRPr sz="20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itchFamily="18" charset="0"/>
                      </a:defRPr>
                    </a:pPr>
                    <a:r>
                      <a: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itchFamily="18" charset="0"/>
                      </a:rPr>
                      <a:t>SI
82%</a:t>
                    </a:r>
                  </a:p>
                </c:rich>
              </c:tx>
              <c:spPr/>
              <c:showCatName val="1"/>
              <c:showPercent val="1"/>
            </c:dLbl>
            <c:dLbl>
              <c:idx val="1"/>
              <c:layout>
                <c:manualLayout>
                  <c:x val="5.5462875057202113E-2"/>
                  <c:y val="-2.7635421461107496E-2"/>
                </c:manualLayout>
              </c:layout>
              <c:tx>
                <c:rich>
                  <a:bodyPr/>
                  <a:lstStyle/>
                  <a:p>
                    <a:pPr>
                      <a:defRPr sz="20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itchFamily="18" charset="0"/>
                      </a:defRPr>
                    </a:pPr>
                    <a:r>
                      <a: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itchFamily="18" charset="0"/>
                      </a:rPr>
                      <a:t>NO
18%</a:t>
                    </a:r>
                  </a:p>
                </c:rich>
              </c:tx>
              <c:spPr/>
              <c:showCatName val="1"/>
              <c:showPercent val="1"/>
            </c:dLbl>
            <c:showCatName val="1"/>
            <c:showPercent val="1"/>
          </c:dLbls>
          <c:cat>
            <c:strRef>
              <c:f>('Relevamiento 2009'!$D$5,'Relevamiento 2009'!$E$5)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('Relevamiento 2009'!$D$25,'Relevamiento 2009'!$E$25)</c:f>
              <c:numCache>
                <c:formatCode>0.00%</c:formatCode>
                <c:ptCount val="2"/>
                <c:pt idx="0">
                  <c:v>0.82352941176470584</c:v>
                </c:pt>
                <c:pt idx="1">
                  <c:v>0.17647058823529421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es-AR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AR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'Relevamiento 2009'!$A$25</c:f>
              <c:strCache>
                <c:ptCount val="1"/>
                <c:pt idx="0">
                  <c:v>Porcentaje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</c:spPr>
          <c:cat>
            <c:strRef>
              <c:f>'Relevamiento 2009'!$X$5:$Y$5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'Relevamiento 2009'!$X$25:$Y$25</c:f>
              <c:numCache>
                <c:formatCode>0%</c:formatCode>
                <c:ptCount val="2"/>
                <c:pt idx="0">
                  <c:v>0.47058823529411886</c:v>
                </c:pt>
                <c:pt idx="1">
                  <c:v>0.52941176470588236</c:v>
                </c:pt>
              </c:numCache>
            </c:numRef>
          </c:val>
        </c:ser>
        <c:shape val="cylinder"/>
        <c:axId val="61131776"/>
        <c:axId val="61137664"/>
        <c:axId val="0"/>
      </c:bar3DChart>
      <c:catAx>
        <c:axId val="61131776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defRPr>
            </a:pPr>
            <a:endParaRPr lang="es-AR"/>
          </a:p>
        </c:txPr>
        <c:crossAx val="61137664"/>
        <c:crosses val="autoZero"/>
        <c:auto val="1"/>
        <c:lblAlgn val="ctr"/>
        <c:lblOffset val="100"/>
      </c:catAx>
      <c:valAx>
        <c:axId val="61137664"/>
        <c:scaling>
          <c:orientation val="minMax"/>
          <c:max val="1"/>
          <c:min val="0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defRPr>
            </a:pPr>
            <a:endParaRPr lang="es-AR"/>
          </a:p>
        </c:txPr>
        <c:crossAx val="61131776"/>
        <c:crosses val="autoZero"/>
        <c:crossBetween val="between"/>
      </c:valAx>
    </c:plotArea>
    <c:plotVisOnly val="1"/>
    <c:dispBlanksAs val="gap"/>
  </c:chart>
  <c:spPr>
    <a:ln>
      <a:solidFill>
        <a:srgbClr val="FF0000"/>
      </a:solidFill>
    </a:ln>
  </c:sp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AR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'Relevamiento 2009'!$A$25</c:f>
              <c:strCache>
                <c:ptCount val="1"/>
                <c:pt idx="0">
                  <c:v>Porcentaje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</c:spPr>
          <c:cat>
            <c:strRef>
              <c:f>'Relevamiento 2009'!$Z$5:$AA$5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'Relevamiento 2009'!$Z$25:$AA$25</c:f>
              <c:numCache>
                <c:formatCode>0%</c:formatCode>
                <c:ptCount val="2"/>
                <c:pt idx="0">
                  <c:v>0.52941176470588236</c:v>
                </c:pt>
                <c:pt idx="1">
                  <c:v>0.47058823529411897</c:v>
                </c:pt>
              </c:numCache>
            </c:numRef>
          </c:val>
        </c:ser>
        <c:shape val="cylinder"/>
        <c:axId val="61169664"/>
        <c:axId val="61171200"/>
        <c:axId val="0"/>
      </c:bar3DChart>
      <c:catAx>
        <c:axId val="61169664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defRPr>
            </a:pPr>
            <a:endParaRPr lang="es-AR"/>
          </a:p>
        </c:txPr>
        <c:crossAx val="61171200"/>
        <c:crosses val="autoZero"/>
        <c:auto val="1"/>
        <c:lblAlgn val="ctr"/>
        <c:lblOffset val="100"/>
      </c:catAx>
      <c:valAx>
        <c:axId val="61171200"/>
        <c:scaling>
          <c:orientation val="minMax"/>
          <c:max val="1"/>
          <c:min val="0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defRPr>
            </a:pPr>
            <a:endParaRPr lang="es-AR"/>
          </a:p>
        </c:txPr>
        <c:crossAx val="61169664"/>
        <c:crosses val="autoZero"/>
        <c:crossBetween val="between"/>
      </c:valAx>
    </c:plotArea>
    <c:plotVisOnly val="1"/>
    <c:dispBlanksAs val="gap"/>
  </c:chart>
  <c:spPr>
    <a:ln>
      <a:solidFill>
        <a:srgbClr val="FF0000"/>
      </a:solidFill>
    </a:ln>
  </c:sp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AR"/>
  <c:style val="18"/>
  <c:chart>
    <c:title>
      <c:tx>
        <c:rich>
          <a:bodyPr/>
          <a:lstStyle/>
          <a:p>
            <a:pPr>
              <a:defRPr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defRPr>
            </a:pPr>
            <a:r>
              <a:rPr lang="en-US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2003</a:t>
            </a:r>
          </a:p>
        </c:rich>
      </c:tx>
      <c:layout>
        <c:manualLayout>
          <c:xMode val="edge"/>
          <c:yMode val="edge"/>
          <c:x val="0.44142504465315824"/>
          <c:y val="2.8600425778517111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dPt>
            <c:idx val="1"/>
            <c:spPr>
              <a:solidFill>
                <a:srgbClr val="00B050"/>
              </a:solidFill>
            </c:spPr>
          </c:dPt>
          <c:dLbls>
            <c:dLbl>
              <c:idx val="0"/>
              <c:layout>
                <c:manualLayout>
                  <c:x val="9.8522664148428807E-2"/>
                  <c:y val="-0.14842078478735457"/>
                </c:manualLayout>
              </c:layout>
              <c:tx>
                <c:rich>
                  <a:bodyPr/>
                  <a:lstStyle/>
                  <a:p>
                    <a:r>
                      <a:rPr lang="en-US" sz="1800" dirty="0">
                        <a:effectLst/>
                        <a:latin typeface="Bookman Old Style" pitchFamily="18" charset="0"/>
                      </a:rPr>
                      <a:t>S</a:t>
                    </a:r>
                    <a:r>
                      <a:rPr lang="en-US" sz="1800" dirty="0"/>
                      <a:t>I
82%</a:t>
                    </a:r>
                  </a:p>
                </c:rich>
              </c:tx>
              <c:showCatName val="1"/>
              <c:showPercent val="1"/>
            </c:dLbl>
            <c:dLbl>
              <c:idx val="1"/>
              <c:delete val="1"/>
            </c:dLbl>
            <c:txPr>
              <a:bodyPr/>
              <a:lstStyle/>
              <a:p>
                <a:pPr>
                  <a:defRPr sz="1800">
                    <a:effectLst/>
                    <a:latin typeface="Bookman Old Style" pitchFamily="18" charset="0"/>
                  </a:defRPr>
                </a:pPr>
                <a:endParaRPr lang="es-AR"/>
              </a:p>
            </c:txPr>
            <c:showCatName val="1"/>
            <c:showPercent val="1"/>
          </c:dLbls>
          <c:cat>
            <c:strRef>
              <c:f>('Relevamiento 2008'!$AH$5,'Relevamiento 2008'!$AI$5)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('Relevamiento 2008'!$AH$25,'Relevamiento 2008'!$AI$25)</c:f>
              <c:numCache>
                <c:formatCode>_ * #,##0_ ;_ * \-#,##0_ ;_ * "-"??_ ;_ @_ </c:formatCode>
                <c:ptCount val="2"/>
                <c:pt idx="0">
                  <c:v>14</c:v>
                </c:pt>
                <c:pt idx="1">
                  <c:v>3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es-AR"/>
    </a:p>
  </c:txPr>
  <c:externalData r:id="rId1"/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AR"/>
  <c:style val="18"/>
  <c:chart>
    <c:title>
      <c:tx>
        <c:rich>
          <a:bodyPr/>
          <a:lstStyle/>
          <a:p>
            <a:pPr>
              <a:defRPr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defRPr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2010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c:rich>
      </c:tx>
      <c:layout>
        <c:manualLayout>
          <c:xMode val="edge"/>
          <c:yMode val="edge"/>
          <c:x val="0.47873393340910825"/>
          <c:y val="2.8600425778517111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dPt>
            <c:idx val="1"/>
            <c:spPr>
              <a:solidFill>
                <a:schemeClr val="accent4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0.11493743881707016"/>
                  <c:y val="-8.0148800670893208E-2"/>
                </c:manualLayout>
              </c:layout>
              <c:tx>
                <c:rich>
                  <a:bodyPr/>
                  <a:lstStyle/>
                  <a:p>
                    <a:r>
                      <a: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itchFamily="18" charset="0"/>
                      </a:rPr>
                      <a:t>S</a:t>
                    </a:r>
                    <a:r>
                      <a:rPr lang="en-US" sz="2000" dirty="0"/>
                      <a:t>I
88%</a:t>
                    </a:r>
                  </a:p>
                </c:rich>
              </c:tx>
              <c:showCatName val="1"/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itchFamily="18" charset="0"/>
                      </a:rPr>
                      <a:t>N</a:t>
                    </a:r>
                    <a:r>
                      <a:rPr lang="en-US" sz="2000" dirty="0"/>
                      <a:t>O
12%</a:t>
                    </a:r>
                  </a:p>
                </c:rich>
              </c:tx>
              <c:showCatName val="1"/>
              <c:showPercent val="1"/>
            </c:dLbl>
            <c:txPr>
              <a:bodyPr/>
              <a:lstStyle/>
              <a:p>
                <a:pPr>
                  <a:defRPr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man Old Style" pitchFamily="18" charset="0"/>
                  </a:defRPr>
                </a:pPr>
                <a:endParaRPr lang="es-AR"/>
              </a:p>
            </c:txPr>
            <c:showCatName val="1"/>
            <c:showPercent val="1"/>
          </c:dLbls>
          <c:cat>
            <c:strRef>
              <c:f>('Relevamiento 2009'!$AH$5,'Relevamiento 2009'!$AI$5)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('Relevamiento 2009'!$AH$24,'Relevamiento 2009'!$AI$24)</c:f>
              <c:numCache>
                <c:formatCode>General</c:formatCode>
                <c:ptCount val="2"/>
                <c:pt idx="0">
                  <c:v>15</c:v>
                </c:pt>
                <c:pt idx="1">
                  <c:v>2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es-AR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AR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'Relevamiento 2009'!$A$25</c:f>
              <c:strCache>
                <c:ptCount val="1"/>
                <c:pt idx="0">
                  <c:v>Porcentaje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</c:spPr>
          <c:cat>
            <c:strRef>
              <c:f>'Relevamiento 2009'!$AD$5:$AE$5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'Relevamiento 2009'!$AD$25:$AE$25</c:f>
              <c:numCache>
                <c:formatCode>0%</c:formatCode>
                <c:ptCount val="2"/>
                <c:pt idx="0">
                  <c:v>0.41176470588235425</c:v>
                </c:pt>
                <c:pt idx="1">
                  <c:v>0.58823529411764508</c:v>
                </c:pt>
              </c:numCache>
            </c:numRef>
          </c:val>
        </c:ser>
        <c:shape val="cylinder"/>
        <c:axId val="61286656"/>
        <c:axId val="61296640"/>
        <c:axId val="0"/>
      </c:bar3DChart>
      <c:catAx>
        <c:axId val="61286656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defRPr>
            </a:pPr>
            <a:endParaRPr lang="es-AR"/>
          </a:p>
        </c:txPr>
        <c:crossAx val="61296640"/>
        <c:crosses val="autoZero"/>
        <c:auto val="1"/>
        <c:lblAlgn val="ctr"/>
        <c:lblOffset val="100"/>
      </c:catAx>
      <c:valAx>
        <c:axId val="61296640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defRPr>
            </a:pPr>
            <a:endParaRPr lang="es-AR"/>
          </a:p>
        </c:txPr>
        <c:crossAx val="61286656"/>
        <c:crosses val="autoZero"/>
        <c:crossBetween val="between"/>
      </c:valAx>
    </c:plotArea>
    <c:plotVisOnly val="1"/>
    <c:dispBlanksAs val="gap"/>
  </c:chart>
  <c:spPr>
    <a:ln>
      <a:solidFill>
        <a:schemeClr val="tx1"/>
      </a:solidFill>
    </a:ln>
  </c:sp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0.04762</cdr:x>
      <cdr:y>0.10345</cdr:y>
    </cdr:from>
    <cdr:to>
      <cdr:x>0.59524</cdr:x>
      <cdr:y>0.27586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144015" y="216024"/>
          <a:ext cx="1656185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AR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rPr>
            <a:t>NO 18%</a:t>
          </a:r>
          <a:endParaRPr lang="en-US" sz="20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ookman Old Style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665A60-39D0-4DBB-BF1B-7BE27BF45DA1}" type="datetimeFigureOut">
              <a:rPr lang="es-AR" smtClean="0"/>
              <a:pPr/>
              <a:t>14/12/2011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CAE3C8-199F-45F3-BB52-1DAE13C35B10}" type="slidenum">
              <a:rPr lang="es-AR" smtClean="0"/>
              <a:pPr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56F558-3881-4DEC-8F63-F7E893381F28}" type="datetimeFigureOut">
              <a:rPr lang="es-AR" smtClean="0"/>
              <a:pPr/>
              <a:t>14/12/2011</a:t>
            </a:fld>
            <a:endParaRPr lang="es-AR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19F3F6-65A1-412A-AA6F-F40E21019F32}" type="slidenum">
              <a:rPr lang="es-AR" smtClean="0"/>
              <a:pPr/>
              <a:t>‹Nº›</a:t>
            </a:fld>
            <a:endParaRPr lang="es-A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19F3F6-65A1-412A-AA6F-F40E21019F32}" type="slidenum">
              <a:rPr lang="es-AR" smtClean="0"/>
              <a:pPr/>
              <a:t>13</a:t>
            </a:fld>
            <a:endParaRPr lang="es-A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19F3F6-65A1-412A-AA6F-F40E21019F32}" type="slidenum">
              <a:rPr lang="es-AR" smtClean="0"/>
              <a:pPr/>
              <a:t>32</a:t>
            </a:fld>
            <a:endParaRPr lang="es-A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1" y="1520731"/>
            <a:ext cx="9144000" cy="3435579"/>
          </a:xfrm>
          <a:custGeom>
            <a:avLst/>
            <a:gdLst>
              <a:gd name="connsiteX0" fmla="*/ 0 w 21600"/>
              <a:gd name="connsiteY0" fmla="*/ 0 h 18805"/>
              <a:gd name="connsiteX1" fmla="*/ 21600 w 21600"/>
              <a:gd name="connsiteY1" fmla="*/ 0 h 18805"/>
              <a:gd name="connsiteX2" fmla="*/ 21600 w 21600"/>
              <a:gd name="connsiteY2" fmla="*/ 17322 h 18805"/>
              <a:gd name="connsiteX3" fmla="*/ 0 w 21600"/>
              <a:gd name="connsiteY3" fmla="*/ 18805 h 18805"/>
              <a:gd name="connsiteX4" fmla="*/ 0 w 21600"/>
              <a:gd name="connsiteY4" fmla="*/ 0 h 18805"/>
              <a:gd name="connsiteX0" fmla="*/ 0 w 21600"/>
              <a:gd name="connsiteY0" fmla="*/ 0 h 18805"/>
              <a:gd name="connsiteX1" fmla="*/ 21600 w 21600"/>
              <a:gd name="connsiteY1" fmla="*/ 0 h 18805"/>
              <a:gd name="connsiteX2" fmla="*/ 21600 w 21600"/>
              <a:gd name="connsiteY2" fmla="*/ 17322 h 18805"/>
              <a:gd name="connsiteX3" fmla="*/ 0 w 21600"/>
              <a:gd name="connsiteY3" fmla="*/ 18805 h 18805"/>
              <a:gd name="connsiteX4" fmla="*/ 0 w 21600"/>
              <a:gd name="connsiteY4" fmla="*/ 0 h 18805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9355"/>
              <a:gd name="connsiteX1" fmla="*/ 21600 w 21600"/>
              <a:gd name="connsiteY1" fmla="*/ 0 h 19355"/>
              <a:gd name="connsiteX2" fmla="*/ 21600 w 21600"/>
              <a:gd name="connsiteY2" fmla="*/ 17322 h 19355"/>
              <a:gd name="connsiteX3" fmla="*/ 0 w 21600"/>
              <a:gd name="connsiteY3" fmla="*/ 19355 h 19355"/>
              <a:gd name="connsiteX4" fmla="*/ 0 w 21600"/>
              <a:gd name="connsiteY4" fmla="*/ 0 h 19355"/>
              <a:gd name="connsiteX0" fmla="*/ 0 w 21600"/>
              <a:gd name="connsiteY0" fmla="*/ 0 h 19355"/>
              <a:gd name="connsiteX1" fmla="*/ 21600 w 21600"/>
              <a:gd name="connsiteY1" fmla="*/ 0 h 19355"/>
              <a:gd name="connsiteX2" fmla="*/ 21600 w 21600"/>
              <a:gd name="connsiteY2" fmla="*/ 17322 h 19355"/>
              <a:gd name="connsiteX3" fmla="*/ 0 w 21600"/>
              <a:gd name="connsiteY3" fmla="*/ 19355 h 19355"/>
              <a:gd name="connsiteX4" fmla="*/ 0 w 21600"/>
              <a:gd name="connsiteY4" fmla="*/ 0 h 19355"/>
              <a:gd name="connsiteX0" fmla="*/ 0 w 21600"/>
              <a:gd name="connsiteY0" fmla="*/ 0 h 19794"/>
              <a:gd name="connsiteX1" fmla="*/ 21600 w 21600"/>
              <a:gd name="connsiteY1" fmla="*/ 0 h 19794"/>
              <a:gd name="connsiteX2" fmla="*/ 21600 w 21600"/>
              <a:gd name="connsiteY2" fmla="*/ 17322 h 19794"/>
              <a:gd name="connsiteX3" fmla="*/ 0 w 21600"/>
              <a:gd name="connsiteY3" fmla="*/ 19794 h 19794"/>
              <a:gd name="connsiteX4" fmla="*/ 0 w 21600"/>
              <a:gd name="connsiteY4" fmla="*/ 0 h 19794"/>
              <a:gd name="connsiteX0" fmla="*/ 0 w 21600"/>
              <a:gd name="connsiteY0" fmla="*/ 0 h 19794"/>
              <a:gd name="connsiteX1" fmla="*/ 21600 w 21600"/>
              <a:gd name="connsiteY1" fmla="*/ 0 h 19794"/>
              <a:gd name="connsiteX2" fmla="*/ 21600 w 21600"/>
              <a:gd name="connsiteY2" fmla="*/ 17322 h 19794"/>
              <a:gd name="connsiteX3" fmla="*/ 0 w 21600"/>
              <a:gd name="connsiteY3" fmla="*/ 19794 h 19794"/>
              <a:gd name="connsiteX4" fmla="*/ 0 w 21600"/>
              <a:gd name="connsiteY4" fmla="*/ 0 h 19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19794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7466" y="25350"/>
                  <a:pt x="0" y="19794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28000"/>
                  <a:satMod val="2000000"/>
                  <a:alpha val="30000"/>
                </a:schemeClr>
              </a:gs>
              <a:gs pos="35000">
                <a:schemeClr val="bg2">
                  <a:shade val="100000"/>
                  <a:satMod val="600000"/>
                  <a:alpha val="0"/>
                </a:schemeClr>
              </a:gs>
            </a:gsLst>
            <a:lin ang="54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02920" y="2775745"/>
            <a:ext cx="8229600" cy="2167128"/>
          </a:xfrm>
        </p:spPr>
        <p:txBody>
          <a:bodyPr tIns="0" bIns="0" anchor="t"/>
          <a:lstStyle>
            <a:lvl1pPr>
              <a:defRPr sz="5000" cap="all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  <a:reflection blurRad="12000" stA="25000" endPos="49000" dist="5000" dir="5400000" sy="-100000" algn="bl" rotWithShape="0"/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00064" y="1559720"/>
            <a:ext cx="5105400" cy="1219200"/>
          </a:xfrm>
        </p:spPr>
        <p:txBody>
          <a:bodyPr lIns="0" tIns="0" rIns="0" bIns="0" anchor="b"/>
          <a:lstStyle>
            <a:lvl1pPr marL="0" indent="0" algn="l">
              <a:buNone/>
              <a:defRPr sz="19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7D5EF-289A-4C4D-AD4D-057278E2FDB2}" type="datetimeFigureOut">
              <a:rPr lang="es-AR" smtClean="0"/>
              <a:pPr/>
              <a:t>14/12/2011</a:t>
            </a:fld>
            <a:endParaRPr lang="es-AR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83387-F75E-4966-8846-EDE93D9ACF3A}" type="slidenum">
              <a:rPr lang="es-AR" smtClean="0"/>
              <a:pPr/>
              <a:t>‹Nº›</a:t>
            </a:fld>
            <a:endParaRPr lang="es-A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7D5EF-289A-4C4D-AD4D-057278E2FDB2}" type="datetimeFigureOut">
              <a:rPr lang="es-AR" smtClean="0"/>
              <a:pPr/>
              <a:t>14/12/2011</a:t>
            </a:fld>
            <a:endParaRPr lang="es-A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83387-F75E-4966-8846-EDE93D9ACF3A}" type="slidenum">
              <a:rPr lang="es-AR" smtClean="0"/>
              <a:pPr/>
              <a:t>‹Nº›</a:t>
            </a:fld>
            <a:endParaRPr lang="es-A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7D5EF-289A-4C4D-AD4D-057278E2FDB2}" type="datetimeFigureOut">
              <a:rPr lang="es-AR" smtClean="0"/>
              <a:pPr/>
              <a:t>14/12/2011</a:t>
            </a:fld>
            <a:endParaRPr lang="es-A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83387-F75E-4966-8846-EDE93D9ACF3A}" type="slidenum">
              <a:rPr lang="es-AR" smtClean="0"/>
              <a:pPr/>
              <a:t>‹Nº›</a:t>
            </a:fld>
            <a:endParaRPr lang="es-A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7D5EF-289A-4C4D-AD4D-057278E2FDB2}" type="datetimeFigureOut">
              <a:rPr lang="es-AR" smtClean="0"/>
              <a:pPr/>
              <a:t>14/12/2011</a:t>
            </a:fld>
            <a:endParaRPr lang="es-A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83387-F75E-4966-8846-EDE93D9ACF3A}" type="slidenum">
              <a:rPr lang="es-AR" smtClean="0"/>
              <a:pPr/>
              <a:t>‹Nº›</a:t>
            </a:fld>
            <a:endParaRPr lang="es-A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990600"/>
            <a:ext cx="7772400" cy="1362456"/>
          </a:xfrm>
        </p:spPr>
        <p:txBody>
          <a:bodyPr>
            <a:noAutofit/>
          </a:bodyPr>
          <a:lstStyle>
            <a:lvl1pPr algn="l">
              <a:buNone/>
              <a:defRPr sz="4800" b="1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352677"/>
            <a:ext cx="7772400" cy="1509712"/>
          </a:xfrm>
        </p:spPr>
        <p:txBody>
          <a:bodyPr anchor="t"/>
          <a:lstStyle>
            <a:lvl1pPr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7D5EF-289A-4C4D-AD4D-057278E2FDB2}" type="datetimeFigureOut">
              <a:rPr lang="es-AR" smtClean="0"/>
              <a:pPr/>
              <a:t>14/12/2011</a:t>
            </a:fld>
            <a:endParaRPr lang="es-A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83387-F75E-4966-8846-EDE93D9ACF3A}" type="slidenum">
              <a:rPr lang="es-AR" smtClean="0"/>
              <a:pPr/>
              <a:t>‹Nº›</a:t>
            </a:fld>
            <a:endParaRPr lang="es-A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 tIns="9144" bIns="9144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7D5EF-289A-4C4D-AD4D-057278E2FDB2}" type="datetimeFigureOut">
              <a:rPr lang="es-AR" smtClean="0"/>
              <a:pPr/>
              <a:t>14/12/2011</a:t>
            </a:fld>
            <a:endParaRPr lang="es-A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83387-F75E-4966-8846-EDE93D9ACF3A}" type="slidenum">
              <a:rPr lang="es-AR" smtClean="0"/>
              <a:pPr/>
              <a:t>‹Nº›</a:t>
            </a:fld>
            <a:endParaRPr lang="es-A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 tIns="9144" bIns="9144" anchor="b"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12168"/>
            <a:ext cx="4040188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8000" dist="38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2112168"/>
            <a:ext cx="4041775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667000"/>
            <a:ext cx="4040188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67000"/>
            <a:ext cx="4041775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7D5EF-289A-4C4D-AD4D-057278E2FDB2}" type="datetimeFigureOut">
              <a:rPr lang="es-AR" smtClean="0"/>
              <a:pPr/>
              <a:t>14/12/2011</a:t>
            </a:fld>
            <a:endParaRPr lang="es-A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83387-F75E-4966-8846-EDE93D9ACF3A}" type="slidenum">
              <a:rPr lang="es-AR" smtClean="0"/>
              <a:pPr/>
              <a:t>‹Nº›</a:t>
            </a:fld>
            <a:endParaRPr lang="es-A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  <a:effectLst/>
        </p:spPr>
        <p:txBody>
          <a:bodyPr tIns="9144" bIns="9144" anchor="b"/>
          <a:lstStyle>
            <a:lvl1pPr>
              <a:defRPr sz="4800" cap="none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7D5EF-289A-4C4D-AD4D-057278E2FDB2}" type="datetimeFigureOut">
              <a:rPr lang="es-AR" smtClean="0"/>
              <a:pPr/>
              <a:t>14/12/2011</a:t>
            </a:fld>
            <a:endParaRPr lang="es-A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83387-F75E-4966-8846-EDE93D9ACF3A}" type="slidenum">
              <a:rPr lang="es-AR" smtClean="0"/>
              <a:pPr/>
              <a:t>‹Nº›</a:t>
            </a:fld>
            <a:endParaRPr lang="es-A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7D5EF-289A-4C4D-AD4D-057278E2FDB2}" type="datetimeFigureOut">
              <a:rPr lang="es-AR" smtClean="0"/>
              <a:pPr/>
              <a:t>14/12/2011</a:t>
            </a:fld>
            <a:endParaRPr lang="es-A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83387-F75E-4966-8846-EDE93D9ACF3A}" type="slidenum">
              <a:rPr lang="es-AR" smtClean="0"/>
              <a:pPr/>
              <a:t>‹Nº›</a:t>
            </a:fld>
            <a:endParaRPr lang="es-A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40"/>
            <a:ext cx="8229600" cy="914400"/>
          </a:xfrm>
        </p:spPr>
        <p:txBody>
          <a:bodyPr tIns="0" bIns="0" anchor="b"/>
          <a:lstStyle>
            <a:lvl1pPr algn="l">
              <a:buNone/>
              <a:defRPr sz="5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133856"/>
            <a:ext cx="2590800" cy="5181600"/>
          </a:xfrm>
        </p:spPr>
        <p:txBody>
          <a:bodyPr lIns="45720" tIns="45720" rIns="0"/>
          <a:lstStyle>
            <a:lvl1pPr marL="0" indent="0">
              <a:spcBef>
                <a:spcPts val="300"/>
              </a:spcBef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133472"/>
            <a:ext cx="5257800" cy="5191128"/>
          </a:xfrm>
        </p:spPr>
        <p:txBody>
          <a:bodyPr/>
          <a:lstStyle>
            <a:lvl1pPr algn="l">
              <a:defRPr sz="3000"/>
            </a:lvl1pPr>
            <a:lvl2pPr algn="l">
              <a:defRPr sz="2800"/>
            </a:lvl2pPr>
            <a:lvl3pPr algn="l">
              <a:defRPr sz="2400"/>
            </a:lvl3pPr>
            <a:lvl4pPr algn="l">
              <a:defRPr sz="2000"/>
            </a:lvl4pPr>
            <a:lvl5pPr algn="l">
              <a:defRPr sz="20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7D5EF-289A-4C4D-AD4D-057278E2FDB2}" type="datetimeFigureOut">
              <a:rPr lang="es-AR" smtClean="0"/>
              <a:pPr/>
              <a:t>14/12/2011</a:t>
            </a:fld>
            <a:endParaRPr lang="es-A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83387-F75E-4966-8846-EDE93D9ACF3A}" type="slidenum">
              <a:rPr lang="es-AR" smtClean="0"/>
              <a:pPr/>
              <a:t>‹Nº›</a:t>
            </a:fld>
            <a:endParaRPr lang="es-A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240" y="1981200"/>
            <a:ext cx="3429000" cy="522288"/>
          </a:xfrm>
        </p:spPr>
        <p:txBody>
          <a:bodyPr tIns="0" bIns="0" anchor="b"/>
          <a:lstStyle>
            <a:lvl1pPr algn="r">
              <a:buNone/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93368" y="1066800"/>
            <a:ext cx="4572000" cy="4572000"/>
          </a:xfrm>
          <a:solidFill>
            <a:schemeClr val="bg2">
              <a:shade val="75000"/>
            </a:schemeClr>
          </a:solidFill>
          <a:ln w="60325">
            <a:solidFill>
              <a:srgbClr val="FFFFFF"/>
            </a:solidFill>
            <a:miter lim="800000"/>
          </a:ln>
          <a:effectLst>
            <a:outerShdw blurRad="36195" dist="10000" dir="5400000" algn="tl" rotWithShape="0">
              <a:srgbClr val="000000">
                <a:alpha val="75000"/>
              </a:srgbClr>
            </a:outerShdw>
            <a:reflection stA="21000" endA="500" endPos="10000" dist="20000" dir="5400000" sy="-100000" algn="bl" rotWithShape="0"/>
          </a:effectLst>
        </p:spPr>
        <p:txBody>
          <a:bodyPr/>
          <a:lstStyle>
            <a:lvl1pPr>
              <a:buNone/>
              <a:defRPr sz="3200"/>
            </a:lvl1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6240" y="2543176"/>
            <a:ext cx="3429000" cy="914400"/>
          </a:xfrm>
        </p:spPr>
        <p:txBody>
          <a:bodyPr lIns="0" tIns="0" rIns="0" bIns="0" anchor="t"/>
          <a:lstStyle>
            <a:lvl1pPr indent="0" algn="r">
              <a:spcBef>
                <a:spcPts val="300"/>
              </a:spcBef>
              <a:buFontTx/>
              <a:buNone/>
              <a:defRPr sz="1400" baseline="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7D5EF-289A-4C4D-AD4D-057278E2FDB2}" type="datetimeFigureOut">
              <a:rPr lang="es-AR" smtClean="0"/>
              <a:pPr/>
              <a:t>14/12/2011</a:t>
            </a:fld>
            <a:endParaRPr lang="es-A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56350"/>
            <a:ext cx="533400" cy="365125"/>
          </a:xfrm>
        </p:spPr>
        <p:txBody>
          <a:bodyPr/>
          <a:lstStyle/>
          <a:p>
            <a:fld id="{AEE83387-F75E-4966-8846-EDE93D9ACF3A}" type="slidenum">
              <a:rPr lang="es-AR" smtClean="0"/>
              <a:pPr/>
              <a:t>‹Nº›</a:t>
            </a:fld>
            <a:endParaRPr lang="es-A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1" y="1142899"/>
            <a:ext cx="9144000" cy="5562705"/>
          </a:xfrm>
          <a:custGeom>
            <a:avLst/>
            <a:gdLst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20252"/>
              <a:gd name="connsiteX1" fmla="*/ 21600 w 21600"/>
              <a:gd name="connsiteY1" fmla="*/ 0 h 20252"/>
              <a:gd name="connsiteX2" fmla="*/ 21600 w 21600"/>
              <a:gd name="connsiteY2" fmla="*/ 17322 h 20252"/>
              <a:gd name="connsiteX3" fmla="*/ 0 w 21600"/>
              <a:gd name="connsiteY3" fmla="*/ 20252 h 20252"/>
              <a:gd name="connsiteX4" fmla="*/ 0 w 21600"/>
              <a:gd name="connsiteY4" fmla="*/ 0 h 20252"/>
              <a:gd name="connsiteX0" fmla="*/ 0 w 21600"/>
              <a:gd name="connsiteY0" fmla="*/ 0 h 20252"/>
              <a:gd name="connsiteX1" fmla="*/ 21600 w 21600"/>
              <a:gd name="connsiteY1" fmla="*/ 0 h 20252"/>
              <a:gd name="connsiteX2" fmla="*/ 21600 w 21600"/>
              <a:gd name="connsiteY2" fmla="*/ 17322 h 20252"/>
              <a:gd name="connsiteX3" fmla="*/ 0 w 21600"/>
              <a:gd name="connsiteY3" fmla="*/ 20252 h 20252"/>
              <a:gd name="connsiteX4" fmla="*/ 0 w 21600"/>
              <a:gd name="connsiteY4" fmla="*/ 0 h 20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252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10056" y="24231"/>
                  <a:pt x="0" y="2025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55000"/>
                  <a:satMod val="1800000"/>
                  <a:alpha val="55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8" name="Flowchart: Document 7"/>
          <p:cNvSpPr/>
          <p:nvPr/>
        </p:nvSpPr>
        <p:spPr>
          <a:xfrm rot="10800000">
            <a:off x="1" y="1341133"/>
            <a:ext cx="9144000" cy="4480425"/>
          </a:xfrm>
          <a:custGeom>
            <a:avLst/>
            <a:gdLst>
              <a:gd name="connsiteX0" fmla="*/ 0 w 21600"/>
              <a:gd name="connsiteY0" fmla="*/ 0 h 18944"/>
              <a:gd name="connsiteX1" fmla="*/ 21600 w 21600"/>
              <a:gd name="connsiteY1" fmla="*/ 0 h 18944"/>
              <a:gd name="connsiteX2" fmla="*/ 21600 w 21600"/>
              <a:gd name="connsiteY2" fmla="*/ 17322 h 18944"/>
              <a:gd name="connsiteX3" fmla="*/ 0 w 21600"/>
              <a:gd name="connsiteY3" fmla="*/ 18944 h 18944"/>
              <a:gd name="connsiteX4" fmla="*/ 0 w 21600"/>
              <a:gd name="connsiteY4" fmla="*/ 0 h 18944"/>
              <a:gd name="connsiteX0" fmla="*/ 0 w 21600"/>
              <a:gd name="connsiteY0" fmla="*/ 0 h 18944"/>
              <a:gd name="connsiteX1" fmla="*/ 21600 w 21600"/>
              <a:gd name="connsiteY1" fmla="*/ 0 h 18944"/>
              <a:gd name="connsiteX2" fmla="*/ 21600 w 21600"/>
              <a:gd name="connsiteY2" fmla="*/ 17322 h 18944"/>
              <a:gd name="connsiteX3" fmla="*/ 0 w 21600"/>
              <a:gd name="connsiteY3" fmla="*/ 18944 h 18944"/>
              <a:gd name="connsiteX4" fmla="*/ 0 w 21600"/>
              <a:gd name="connsiteY4" fmla="*/ 0 h 18944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691"/>
              <a:gd name="connsiteX1" fmla="*/ 21600 w 21600"/>
              <a:gd name="connsiteY1" fmla="*/ 0 h 19691"/>
              <a:gd name="connsiteX2" fmla="*/ 21600 w 21600"/>
              <a:gd name="connsiteY2" fmla="*/ 17322 h 19691"/>
              <a:gd name="connsiteX3" fmla="*/ 0 w 21600"/>
              <a:gd name="connsiteY3" fmla="*/ 19691 h 19691"/>
              <a:gd name="connsiteX4" fmla="*/ 0 w 21600"/>
              <a:gd name="connsiteY4" fmla="*/ 0 h 19691"/>
              <a:gd name="connsiteX0" fmla="*/ 0 w 21600"/>
              <a:gd name="connsiteY0" fmla="*/ 0 h 19691"/>
              <a:gd name="connsiteX1" fmla="*/ 21600 w 21600"/>
              <a:gd name="connsiteY1" fmla="*/ 0 h 19691"/>
              <a:gd name="connsiteX2" fmla="*/ 21600 w 21600"/>
              <a:gd name="connsiteY2" fmla="*/ 17322 h 19691"/>
              <a:gd name="connsiteX3" fmla="*/ 0 w 21600"/>
              <a:gd name="connsiteY3" fmla="*/ 19691 h 19691"/>
              <a:gd name="connsiteX4" fmla="*/ 0 w 21600"/>
              <a:gd name="connsiteY4" fmla="*/ 0 h 19691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032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8684" y="24776"/>
                  <a:pt x="0" y="2003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40000"/>
                  <a:satMod val="1900000"/>
                  <a:alpha val="30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524000"/>
          </a:xfrm>
          <a:prstGeom prst="rect">
            <a:avLst/>
          </a:prstGeom>
        </p:spPr>
        <p:txBody>
          <a:bodyPr vert="horz" lIns="0" tIns="9144" rIns="0" bIns="9144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2179637"/>
            <a:ext cx="8229600" cy="4114800"/>
          </a:xfrm>
          <a:prstGeom prst="rect">
            <a:avLst/>
          </a:prstGeom>
        </p:spPr>
        <p:txBody>
          <a:bodyPr vert="horz" lIns="9144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981200" cy="365125"/>
          </a:xfrm>
          <a:prstGeom prst="rect">
            <a:avLst/>
          </a:prstGeom>
        </p:spPr>
        <p:txBody>
          <a:bodyPr vert="horz" anchor="b"/>
          <a:lstStyle>
            <a:lvl1pPr algn="ctr">
              <a:defRPr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E97D5EF-289A-4C4D-AD4D-057278E2FDB2}" type="datetimeFigureOut">
              <a:rPr lang="es-AR" smtClean="0"/>
              <a:pPr/>
              <a:t>14/12/2011</a:t>
            </a:fld>
            <a:endParaRPr lang="es-AR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0" anchor="b"/>
          <a:lstStyle>
            <a:lvl1pPr algn="l">
              <a:defRPr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s-AR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356350"/>
            <a:ext cx="533400" cy="365125"/>
          </a:xfrm>
          <a:prstGeom prst="rect">
            <a:avLst/>
          </a:prstGeom>
        </p:spPr>
        <p:txBody>
          <a:bodyPr vert="horz" lIns="91440" rIns="0" anchor="b"/>
          <a:lstStyle>
            <a:lvl1pPr algn="r">
              <a:defRPr sz="14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EE83387-F75E-4966-8846-EDE93D9ACF3A}" type="slidenum">
              <a:rPr lang="es-AR" smtClean="0"/>
              <a:pPr/>
              <a:t>‹Nº›</a:t>
            </a:fld>
            <a:endParaRPr lang="es-AR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l" rtl="0" eaLnBrk="1" latinLnBrk="0" hangingPunct="1">
        <a:spcBef>
          <a:spcPct val="0"/>
        </a:spcBef>
        <a:buNone/>
        <a:defRPr sz="4800" b="1" kern="1200">
          <a:ln w="500">
            <a:solidFill>
              <a:schemeClr val="tx2">
                <a:shade val="20000"/>
                <a:satMod val="350000"/>
              </a:schemeClr>
            </a:solidFill>
          </a:ln>
          <a:solidFill>
            <a:schemeClr val="tx2">
              <a:tint val="100000"/>
              <a:satMod val="250000"/>
            </a:schemeClr>
          </a:solidFill>
          <a:effectLst>
            <a:outerShdw blurRad="30000" dist="30000" dir="2700000" algn="tl" rotWithShape="0">
              <a:schemeClr val="bg2">
                <a:shade val="45000"/>
                <a:satMod val="150000"/>
                <a:alpha val="9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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30936" indent="-27432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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23544" indent="-274320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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2860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22860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73352" indent="-22860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11096" indent="-228600" algn="l" rtl="0" eaLnBrk="1" latinLnBrk="0" hangingPunct="1">
        <a:spcBef>
          <a:spcPct val="20000"/>
        </a:spcBef>
        <a:buClr>
          <a:schemeClr val="tx2"/>
        </a:buClr>
        <a:buFont typeface="Wingdings 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21408" indent="-182880" algn="l" rtl="0" eaLnBrk="1" latinLnBrk="0" hangingPunct="1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22576" indent="-182880" algn="l" rtl="0" eaLnBrk="1" latinLnBrk="0" hangingPunct="1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search.babylon.com/imageres.php?iu=http://modahombres.org/wp-content/uploads/2011/05/puzzle-rompecabezas.jpg&amp;ir=http://modahombres.org/rompecabezas-para-jugar-online&amp;ig=http://t1.gstatic.com/images?q=tbn:ANd9GcQZTBdizLY5wdjK5HbMDttjOqqJEsUCpG7yNwN12a5QxXlTk8MZzQm4Cw&amp;h=300&amp;w=300&amp;q=pieza%20de%20puzzle&amp;babsrc=NT_def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search.babylon.com/imageres.php?iu=http://modahombres.org/wp-content/uploads/2011/05/puzzle-rompecabezas.jpg&amp;ir=http://modahombres.org/rompecabezas-para-jugar-online&amp;ig=http://t1.gstatic.com/images?q=tbn:ANd9GcQZTBdizLY5wdjK5HbMDttjOqqJEsUCpG7yNwN12a5QxXlTk8MZzQm4Cw&amp;h=300&amp;w=300&amp;q=pieza%20de%20puzzle&amp;babsrc=NT_def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search.babylon.com/imageres.php?iu=http://modahombres.org/wp-content/uploads/2011/05/puzzle-rompecabezas.jpg&amp;ir=http://modahombres.org/rompecabezas-para-jugar-online&amp;ig=http://t1.gstatic.com/images?q=tbn:ANd9GcQZTBdizLY5wdjK5HbMDttjOqqJEsUCpG7yNwN12a5QxXlTk8MZzQm4Cw&amp;h=300&amp;w=300&amp;q=pieza%20de%20puzzle&amp;babsrc=NT_def" TargetMode="Externa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search.babylon.com/imageres.php?iu=http://modahombres.org/wp-content/uploads/2011/05/puzzle-rompecabezas.jpg&amp;ir=http://modahombres.org/rompecabezas-para-jugar-online&amp;ig=http://t1.gstatic.com/images?q=tbn:ANd9GcQZTBdizLY5wdjK5HbMDttjOqqJEsUCpG7yNwN12a5QxXlTk8MZzQm4Cw&amp;h=300&amp;w=300&amp;q=pieza%20de%20puzzle&amp;babsrc=NT_def" TargetMode="Externa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search.babylon.com/imageres.php?iu=http://modahombres.org/wp-content/uploads/2011/05/puzzle-rompecabezas.jpg&amp;ir=http://modahombres.org/rompecabezas-para-jugar-online&amp;ig=http://t1.gstatic.com/images?q=tbn:ANd9GcQZTBdizLY5wdjK5HbMDttjOqqJEsUCpG7yNwN12a5QxXlTk8MZzQm4Cw&amp;h=300&amp;w=300&amp;q=pieza%20de%20puzzle&amp;babsrc=NT_def" TargetMode="Externa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search.babylon.com/imageres.php?iu=http://modahombres.org/wp-content/uploads/2011/05/puzzle-rompecabezas.jpg&amp;ir=http://modahombres.org/rompecabezas-para-jugar-online&amp;ig=http://t1.gstatic.com/images?q=tbn:ANd9GcQZTBdizLY5wdjK5HbMDttjOqqJEsUCpG7yNwN12a5QxXlTk8MZzQm4Cw&amp;h=300&amp;w=300&amp;q=pieza%20de%20puzzle&amp;babsrc=NT_def" TargetMode="Externa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search.babylon.com/imageres.php?iu=http://modahombres.org/wp-content/uploads/2011/05/puzzle-rompecabezas.jpg&amp;ir=http://modahombres.org/rompecabezas-para-jugar-online&amp;ig=http://t1.gstatic.com/images?q=tbn:ANd9GcQZTBdizLY5wdjK5HbMDttjOqqJEsUCpG7yNwN12a5QxXlTk8MZzQm4Cw&amp;h=300&amp;w=300&amp;q=pieza%20de%20puzzle&amp;babsrc=NT_def" TargetMode="Externa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search.babylon.com/imageres.php?iu=http://modahombres.org/wp-content/uploads/2011/05/puzzle-rompecabezas.jpg&amp;ir=http://modahombres.org/rompecabezas-para-jugar-online&amp;ig=http://t1.gstatic.com/images?q=tbn:ANd9GcQZTBdizLY5wdjK5HbMDttjOqqJEsUCpG7yNwN12a5QxXlTk8MZzQm4Cw&amp;h=300&amp;w=300&amp;q=pieza%20de%20puzzle&amp;babsrc=NT_def" TargetMode="Externa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search.babylon.com/imageres.php?iu=http://modahombres.org/wp-content/uploads/2011/05/puzzle-rompecabezas.jpg&amp;ir=http://modahombres.org/rompecabezas-para-jugar-online&amp;ig=http://t1.gstatic.com/images?q=tbn:ANd9GcQZTBdizLY5wdjK5HbMDttjOqqJEsUCpG7yNwN12a5QxXlTk8MZzQm4Cw&amp;h=300&amp;w=300&amp;q=pieza%20de%20puzzle&amp;babsrc=NT_def" TargetMode="Externa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search.babylon.com/imageres.php?iu=http://modahombres.org/wp-content/uploads/2011/05/puzzle-rompecabezas.jpg&amp;ir=http://modahombres.org/rompecabezas-para-jugar-online&amp;ig=http://t1.gstatic.com/images?q=tbn:ANd9GcQZTBdizLY5wdjK5HbMDttjOqqJEsUCpG7yNwN12a5QxXlTk8MZzQm4Cw&amp;h=300&amp;w=300&amp;q=pieza%20de%20puzzle&amp;babsrc=NT_def" TargetMode="Externa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search.babylon.com/imageres.php?iu=http://modahombres.org/wp-content/uploads/2011/05/puzzle-rompecabezas.jpg&amp;ir=http://modahombres.org/rompecabezas-para-jugar-online&amp;ig=http://t1.gstatic.com/images?q=tbn:ANd9GcQZTBdizLY5wdjK5HbMDttjOqqJEsUCpG7yNwN12a5QxXlTk8MZzQm4Cw&amp;h=300&amp;w=300&amp;q=pieza%20de%20puzzle&amp;babsrc=NT_def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es.wikipedia.org/wiki/Archivo:Ibero-America_(orthographic_projection).svg" TargetMode="Externa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AR" b="0" dirty="0" smtClean="0">
                <a:solidFill>
                  <a:schemeClr val="tx1"/>
                </a:solidFill>
                <a:latin typeface="Bookman Old Style" pitchFamily="18" charset="0"/>
              </a:rPr>
              <a:t>Reflexiones acerca del Gobierno Corporativo (GC)</a:t>
            </a:r>
            <a:endParaRPr lang="es-AR" b="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91680" y="2780928"/>
            <a:ext cx="6336704" cy="2088232"/>
          </a:xfrm>
        </p:spPr>
        <p:txBody>
          <a:bodyPr>
            <a:normAutofit lnSpcReduction="10000"/>
          </a:bodyPr>
          <a:lstStyle/>
          <a:p>
            <a:pPr>
              <a:buBlip>
                <a:blip r:embed="rId2"/>
              </a:buBlip>
            </a:pPr>
            <a:r>
              <a:rPr lang="es-A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es-AR" sz="3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Cómo andamos?</a:t>
            </a:r>
          </a:p>
          <a:p>
            <a:pPr>
              <a:buBlip>
                <a:blip r:embed="rId2"/>
              </a:buBlip>
            </a:pPr>
            <a:r>
              <a:rPr lang="es-AR" sz="3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Hacia dónde vamos?</a:t>
            </a:r>
          </a:p>
          <a:p>
            <a:pPr>
              <a:buBlip>
                <a:blip r:embed="rId2"/>
              </a:buBlip>
            </a:pPr>
            <a:r>
              <a:rPr lang="es-AR" sz="3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Qué considerar?</a:t>
            </a:r>
            <a:endParaRPr lang="es-AR" sz="3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539552" y="5373216"/>
            <a:ext cx="80648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539552" y="5445224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Consejo Profesional de Ciencias Económicas de la Ciudad Autónoma de Buenos Aires - 29 de noviembre de 2011</a:t>
            </a:r>
          </a:p>
          <a:p>
            <a:pPr algn="ctr"/>
            <a:endParaRPr lang="es-A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algn="r"/>
            <a:r>
              <a:rPr lang="es-AR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Nora Ramos</a:t>
            </a:r>
            <a:endParaRPr lang="es-AR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395536" y="548680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Estatuto social </a:t>
            </a:r>
            <a:endParaRPr lang="es-A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8" name="7 Flecha abajo"/>
          <p:cNvSpPr/>
          <p:nvPr/>
        </p:nvSpPr>
        <p:spPr>
          <a:xfrm>
            <a:off x="1259632" y="1124744"/>
            <a:ext cx="936104" cy="504056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9" name="8 CuadroTexto"/>
          <p:cNvSpPr txBox="1"/>
          <p:nvPr/>
        </p:nvSpPr>
        <p:spPr>
          <a:xfrm>
            <a:off x="0" y="1844824"/>
            <a:ext cx="33843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Incluye previsiones de Código de GC</a:t>
            </a:r>
            <a:endParaRPr lang="es-A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graphicFrame>
        <p:nvGraphicFramePr>
          <p:cNvPr id="11" name="5 Gráfico"/>
          <p:cNvGraphicFramePr/>
          <p:nvPr/>
        </p:nvGraphicFramePr>
        <p:xfrm>
          <a:off x="107504" y="2708920"/>
          <a:ext cx="4104456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11 CuadroTexto"/>
          <p:cNvSpPr txBox="1"/>
          <p:nvPr/>
        </p:nvSpPr>
        <p:spPr>
          <a:xfrm>
            <a:off x="4716016" y="548680"/>
            <a:ext cx="3888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Existen políticas de:</a:t>
            </a:r>
            <a:endParaRPr lang="es-A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4499992" y="1412776"/>
            <a:ext cx="41044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s-AR" sz="2400" dirty="0" smtClean="0">
                <a:latin typeface="Bookman Old Style" pitchFamily="18" charset="0"/>
              </a:rPr>
              <a:t> Control Interno</a:t>
            </a:r>
          </a:p>
          <a:p>
            <a:pPr>
              <a:buBlip>
                <a:blip r:embed="rId3"/>
              </a:buBlip>
            </a:pPr>
            <a:r>
              <a:rPr lang="es-AR" sz="2400" dirty="0" smtClean="0">
                <a:latin typeface="Bookman Old Style" pitchFamily="18" charset="0"/>
              </a:rPr>
              <a:t> Gestión de Riesgos</a:t>
            </a:r>
            <a:endParaRPr lang="es-AR" sz="2400" dirty="0">
              <a:latin typeface="Bookman Old Style" pitchFamily="18" charset="0"/>
            </a:endParaRPr>
          </a:p>
        </p:txBody>
      </p:sp>
      <p:graphicFrame>
        <p:nvGraphicFramePr>
          <p:cNvPr id="14" name="6 Gráfico"/>
          <p:cNvGraphicFramePr/>
          <p:nvPr/>
        </p:nvGraphicFramePr>
        <p:xfrm>
          <a:off x="4499992" y="3284984"/>
          <a:ext cx="4392488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6" name="15 Conector recto"/>
          <p:cNvCxnSpPr/>
          <p:nvPr/>
        </p:nvCxnSpPr>
        <p:spPr>
          <a:xfrm>
            <a:off x="4355976" y="404664"/>
            <a:ext cx="0" cy="61926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Graphic spid="14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51520" y="548680"/>
            <a:ext cx="34563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Incluye directores independientes en número suficiente</a:t>
            </a:r>
            <a:endParaRPr lang="es-A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4716016" y="548680"/>
            <a:ext cx="38884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Existe evaluación por el directorio de su propia gestión</a:t>
            </a:r>
            <a:endParaRPr lang="es-A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cxnSp>
        <p:nvCxnSpPr>
          <p:cNvPr id="10" name="9 Conector recto"/>
          <p:cNvCxnSpPr/>
          <p:nvPr/>
        </p:nvCxnSpPr>
        <p:spPr>
          <a:xfrm>
            <a:off x="4355976" y="404664"/>
            <a:ext cx="0" cy="61926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7 Gráfico"/>
          <p:cNvGraphicFramePr/>
          <p:nvPr/>
        </p:nvGraphicFramePr>
        <p:xfrm>
          <a:off x="179512" y="2852936"/>
          <a:ext cx="4104456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8 Gráfico"/>
          <p:cNvGraphicFramePr/>
          <p:nvPr/>
        </p:nvGraphicFramePr>
        <p:xfrm>
          <a:off x="4355976" y="2780928"/>
          <a:ext cx="4788024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Graphic spid="12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0" y="548680"/>
            <a:ext cx="47525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Quienes proponen directores independientes exteriorizan los motivos de tal condición</a:t>
            </a:r>
            <a:endParaRPr lang="es-A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4716016" y="548680"/>
            <a:ext cx="44279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Existe una política para mantener una proporción de directores independientes</a:t>
            </a:r>
            <a:endParaRPr lang="es-A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4644008" y="332656"/>
            <a:ext cx="0" cy="61926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10 Gráfico"/>
          <p:cNvGraphicFramePr/>
          <p:nvPr/>
        </p:nvGraphicFramePr>
        <p:xfrm>
          <a:off x="0" y="2492896"/>
          <a:ext cx="4572000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12 Gráfico"/>
          <p:cNvGraphicFramePr/>
          <p:nvPr/>
        </p:nvGraphicFramePr>
        <p:xfrm>
          <a:off x="4716016" y="2636912"/>
          <a:ext cx="4427984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8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0" y="548680"/>
            <a:ext cx="47525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La sociedad cuenta con una oficina específica para atender a los accionistas</a:t>
            </a:r>
            <a:endParaRPr lang="es-A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4716016" y="548680"/>
            <a:ext cx="44279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Existe mercado de control para los intereses de los accionistas minoritarios</a:t>
            </a:r>
            <a:endParaRPr lang="es-A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4644008" y="332656"/>
            <a:ext cx="0" cy="61926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14 Gráfico"/>
          <p:cNvGraphicFramePr/>
          <p:nvPr/>
        </p:nvGraphicFramePr>
        <p:xfrm>
          <a:off x="0" y="2492896"/>
          <a:ext cx="4572000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16 Gráfico"/>
          <p:cNvGraphicFramePr/>
          <p:nvPr/>
        </p:nvGraphicFramePr>
        <p:xfrm>
          <a:off x="4716016" y="2348880"/>
          <a:ext cx="4427984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9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0" y="548680"/>
            <a:ext cx="4752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Existe política de </a:t>
            </a:r>
            <a:r>
              <a:rPr lang="es-AR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p</a:t>
            </a:r>
            <a:r>
              <a:rPr lang="es-A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ago de dividendos en efectivo</a:t>
            </a:r>
            <a:endParaRPr lang="es-A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4716016" y="548680"/>
            <a:ext cx="44279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Se consideró conveniente que el presidente del CA sea independiente</a:t>
            </a:r>
            <a:endParaRPr lang="es-A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4644008" y="332656"/>
            <a:ext cx="0" cy="61926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21 Gráfico"/>
          <p:cNvGraphicFramePr/>
          <p:nvPr/>
        </p:nvGraphicFramePr>
        <p:xfrm>
          <a:off x="0" y="1556792"/>
          <a:ext cx="4572000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24 Gráfico"/>
          <p:cNvGraphicFramePr/>
          <p:nvPr/>
        </p:nvGraphicFramePr>
        <p:xfrm>
          <a:off x="4716016" y="2420888"/>
          <a:ext cx="4248472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8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0" y="548680"/>
            <a:ext cx="47525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La sociedad cuenta con políticas de rotación de la Comisión Fiscalizadora</a:t>
            </a:r>
            <a:endParaRPr lang="es-A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4716016" y="548680"/>
            <a:ext cx="44279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La sociedad cuenta con políticas de rotación del Auditor Externo</a:t>
            </a:r>
            <a:endParaRPr lang="es-A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4644008" y="332656"/>
            <a:ext cx="0" cy="61926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25 Gráfico"/>
          <p:cNvGraphicFramePr/>
          <p:nvPr/>
        </p:nvGraphicFramePr>
        <p:xfrm>
          <a:off x="0" y="1916832"/>
          <a:ext cx="4572000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26 Gráfico"/>
          <p:cNvGraphicFramePr/>
          <p:nvPr/>
        </p:nvGraphicFramePr>
        <p:xfrm>
          <a:off x="4644008" y="2132856"/>
          <a:ext cx="4499992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8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0" y="548680"/>
            <a:ext cx="47525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Se considera procedente el doble carácter de Síndico y Auditor Externo</a:t>
            </a:r>
            <a:endParaRPr lang="es-A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4716016" y="2348880"/>
            <a:ext cx="44279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Conclusiones Generales</a:t>
            </a:r>
            <a:endParaRPr lang="es-AR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4644008" y="332656"/>
            <a:ext cx="0" cy="61926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27 Gráfico"/>
          <p:cNvGraphicFramePr/>
          <p:nvPr/>
        </p:nvGraphicFramePr>
        <p:xfrm>
          <a:off x="0" y="1916832"/>
          <a:ext cx="4716016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7 Flecha abajo"/>
          <p:cNvSpPr/>
          <p:nvPr/>
        </p:nvSpPr>
        <p:spPr>
          <a:xfrm>
            <a:off x="6084168" y="4077072"/>
            <a:ext cx="1440160" cy="1728192"/>
          </a:xfrm>
          <a:prstGeom prst="downArrow">
            <a:avLst/>
          </a:prstGeom>
          <a:solidFill>
            <a:srgbClr val="00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Gráfico"/>
          <p:cNvGraphicFramePr/>
          <p:nvPr/>
        </p:nvGraphicFramePr>
        <p:xfrm>
          <a:off x="-108520" y="2132856"/>
          <a:ext cx="9144000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179512" y="188640"/>
            <a:ext cx="87849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De las 75 empresas relevadas  el seguimiento general de las  recomendaciones es:</a:t>
            </a:r>
            <a:endParaRPr lang="es-AR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AppData\Local\Temp\cauc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4463480" y="2708920"/>
            <a:ext cx="46805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800" b="1" dirty="0" smtClean="0">
                <a:solidFill>
                  <a:schemeClr val="bg2"/>
                </a:solidFill>
                <a:latin typeface="Bradley Hand ITC" pitchFamily="66" charset="0"/>
              </a:rPr>
              <a:t>Hacia dónde vamos en     		materia de              Gobierno Corporativo?</a:t>
            </a:r>
            <a:endParaRPr lang="es-AR" sz="4800" b="1" dirty="0">
              <a:solidFill>
                <a:schemeClr val="bg2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83568" y="1988840"/>
            <a:ext cx="78488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El proyecto de reforma del Código de Gobierno Societario de la Comisión Nacional de Valores</a:t>
            </a:r>
            <a:endParaRPr lang="es-AR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3" name="Picture 2" descr="http://t1.gstatic.com/images?q=tbn:ANd9GcQZTBdizLY5wdjK5HbMDttjOqqJEsUCpG7yNwN12a5QxXlTk8MZzQm4C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869160"/>
            <a:ext cx="1104900" cy="1104901"/>
          </a:xfrm>
          <a:prstGeom prst="rect">
            <a:avLst/>
          </a:prstGeom>
          <a:noFill/>
        </p:spPr>
      </p:pic>
      <p:pic>
        <p:nvPicPr>
          <p:cNvPr id="4" name="Picture 2" descr="http://t1.gstatic.com/images?q=tbn:ANd9GcQZTBdizLY5wdjK5HbMDttjOqqJEsUCpG7yNwN12a5QxXlTk8MZzQm4C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4869160"/>
            <a:ext cx="1104900" cy="1104901"/>
          </a:xfrm>
          <a:prstGeom prst="rect">
            <a:avLst/>
          </a:prstGeom>
          <a:noFill/>
        </p:spPr>
      </p:pic>
      <p:pic>
        <p:nvPicPr>
          <p:cNvPr id="5" name="Picture 2" descr="http://t1.gstatic.com/images?q=tbn:ANd9GcQZTBdizLY5wdjK5HbMDttjOqqJEsUCpG7yNwN12a5QxXlTk8MZzQm4C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4869160"/>
            <a:ext cx="1104900" cy="1104901"/>
          </a:xfrm>
          <a:prstGeom prst="rect">
            <a:avLst/>
          </a:prstGeom>
          <a:noFill/>
        </p:spPr>
      </p:pic>
      <p:pic>
        <p:nvPicPr>
          <p:cNvPr id="6" name="Picture 2" descr="http://t1.gstatic.com/images?q=tbn:ANd9GcQZTBdizLY5wdjK5HbMDttjOqqJEsUCpG7yNwN12a5QxXlTk8MZzQm4C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4869160"/>
            <a:ext cx="1104900" cy="1104901"/>
          </a:xfrm>
          <a:prstGeom prst="rect">
            <a:avLst/>
          </a:prstGeom>
          <a:noFill/>
        </p:spPr>
      </p:pic>
      <p:pic>
        <p:nvPicPr>
          <p:cNvPr id="7" name="Picture 2" descr="http://t1.gstatic.com/images?q=tbn:ANd9GcQZTBdizLY5wdjK5HbMDttjOqqJEsUCpG7yNwN12a5QxXlTk8MZzQm4C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4869160"/>
            <a:ext cx="1104900" cy="1104901"/>
          </a:xfrm>
          <a:prstGeom prst="rect">
            <a:avLst/>
          </a:prstGeom>
          <a:noFill/>
        </p:spPr>
      </p:pic>
      <p:pic>
        <p:nvPicPr>
          <p:cNvPr id="8" name="Picture 2" descr="http://t1.gstatic.com/images?q=tbn:ANd9GcQZTBdizLY5wdjK5HbMDttjOqqJEsUCpG7yNwN12a5QxXlTk8MZzQm4C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4869160"/>
            <a:ext cx="1104900" cy="1104901"/>
          </a:xfrm>
          <a:prstGeom prst="rect">
            <a:avLst/>
          </a:prstGeom>
          <a:noFill/>
        </p:spPr>
      </p:pic>
      <p:pic>
        <p:nvPicPr>
          <p:cNvPr id="9" name="Picture 2" descr="http://t1.gstatic.com/images?q=tbn:ANd9GcQZTBdizLY5wdjK5HbMDttjOqqJEsUCpG7yNwN12a5QxXlTk8MZzQm4C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4869160"/>
            <a:ext cx="1104900" cy="1104901"/>
          </a:xfrm>
          <a:prstGeom prst="rect">
            <a:avLst/>
          </a:prstGeom>
          <a:noFill/>
        </p:spPr>
      </p:pic>
      <p:pic>
        <p:nvPicPr>
          <p:cNvPr id="10" name="Picture 2" descr="http://t1.gstatic.com/images?q=tbn:ANd9GcQZTBdizLY5wdjK5HbMDttjOqqJEsUCpG7yNwN12a5QxXlTk8MZzQm4C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4869160"/>
            <a:ext cx="1104900" cy="1104901"/>
          </a:xfrm>
          <a:prstGeom prst="rect">
            <a:avLst/>
          </a:prstGeom>
          <a:noFill/>
        </p:spPr>
      </p:pic>
      <p:pic>
        <p:nvPicPr>
          <p:cNvPr id="11" name="Picture 2" descr="http://t1.gstatic.com/images?q=tbn:ANd9GcQZTBdizLY5wdjK5HbMDttjOqqJEsUCpG7yNwN12a5QxXlTk8MZzQm4C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4869160"/>
            <a:ext cx="1104900" cy="1104901"/>
          </a:xfrm>
          <a:prstGeom prst="rect">
            <a:avLst/>
          </a:prstGeom>
          <a:noFill/>
        </p:spPr>
      </p:pic>
      <p:pic>
        <p:nvPicPr>
          <p:cNvPr id="12" name="Picture 2" descr="http://t1.gstatic.com/images?q=tbn:ANd9GcQZTBdizLY5wdjK5HbMDttjOqqJEsUCpG7yNwN12a5QxXlTk8MZzQm4C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869160"/>
            <a:ext cx="1104900" cy="1104901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http://www.cieautomotive.com/inversores/img/reglamen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softEdge rad="127000"/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4 CuadroTexto"/>
          <p:cNvSpPr txBox="1"/>
          <p:nvPr/>
        </p:nvSpPr>
        <p:spPr>
          <a:xfrm>
            <a:off x="179512" y="188640"/>
            <a:ext cx="345638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48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Cómo andamos en materia de Gobierno Corporativo           		hoy?</a:t>
            </a:r>
            <a:endParaRPr lang="es-AR" sz="4800" b="1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adley Hand ITC" pitchFamily="66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http://t1.gstatic.com/images?q=tbn:ANd9GcQZTBdizLY5wdjK5HbMDttjOqqJEsUCpG7yNwN12a5QxXlTk8MZzQm4C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32656"/>
            <a:ext cx="1104900" cy="1104901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1979712" y="332656"/>
            <a:ext cx="6768752" cy="5986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Se prevé su aplicación a partir del 1° de enero de 2012</a:t>
            </a:r>
          </a:p>
          <a:p>
            <a:endParaRPr lang="es-AR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endParaRPr lang="es-AR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endParaRPr lang="es-AR" sz="9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r>
              <a:rPr lang="es-A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Aplicable a emisoras de acciones y títulos de deuda excepto Pymes</a:t>
            </a:r>
          </a:p>
          <a:p>
            <a:endParaRPr lang="es-A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endParaRPr lang="es-AR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r>
              <a:rPr lang="es-A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9 Principios</a:t>
            </a:r>
          </a:p>
          <a:p>
            <a:endParaRPr lang="es-A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endParaRPr lang="es-A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endParaRPr lang="es-AR" sz="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endParaRPr lang="es-AR" sz="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r>
              <a:rPr lang="es-A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22 Recomendaciones</a:t>
            </a:r>
          </a:p>
          <a:p>
            <a:endParaRPr lang="es-A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4" name="Picture 2" descr="http://t1.gstatic.com/images?q=tbn:ANd9GcQZTBdizLY5wdjK5HbMDttjOqqJEsUCpG7yNwN12a5QxXlTk8MZzQm4C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068960"/>
            <a:ext cx="1104900" cy="1104901"/>
          </a:xfrm>
          <a:prstGeom prst="rect">
            <a:avLst/>
          </a:prstGeom>
          <a:noFill/>
        </p:spPr>
      </p:pic>
      <p:pic>
        <p:nvPicPr>
          <p:cNvPr id="5" name="Picture 2" descr="http://t1.gstatic.com/images?q=tbn:ANd9GcQZTBdizLY5wdjK5HbMDttjOqqJEsUCpG7yNwN12a5QxXlTk8MZzQm4C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509120"/>
            <a:ext cx="1104900" cy="1104901"/>
          </a:xfrm>
          <a:prstGeom prst="rect">
            <a:avLst/>
          </a:prstGeom>
          <a:noFill/>
        </p:spPr>
      </p:pic>
      <p:pic>
        <p:nvPicPr>
          <p:cNvPr id="7" name="Picture 2" descr="http://t1.gstatic.com/images?q=tbn:ANd9GcQZTBdizLY5wdjK5HbMDttjOqqJEsUCpG7yNwN12a5QxXlTk8MZzQm4C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700808"/>
            <a:ext cx="1104900" cy="1104901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t1.gstatic.com/images?q=tbn:ANd9GcQZTBdizLY5wdjK5HbMDttjOqqJEsUCpG7yNwN12a5QxXlTk8MZzQm4C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48680"/>
            <a:ext cx="2520280" cy="5760640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2" name="1 Rectángulo"/>
          <p:cNvSpPr/>
          <p:nvPr/>
        </p:nvSpPr>
        <p:spPr>
          <a:xfrm>
            <a:off x="0" y="5661248"/>
            <a:ext cx="24192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Principios</a:t>
            </a:r>
            <a:endParaRPr lang="en-US" sz="3600" dirty="0"/>
          </a:p>
        </p:txBody>
      </p:sp>
      <p:sp>
        <p:nvSpPr>
          <p:cNvPr id="3" name="2 CuadroTexto"/>
          <p:cNvSpPr txBox="1"/>
          <p:nvPr/>
        </p:nvSpPr>
        <p:spPr>
          <a:xfrm>
            <a:off x="2555776" y="332656"/>
            <a:ext cx="6480720" cy="6124754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softEdge rad="635000"/>
          </a:effectLst>
        </p:spPr>
        <p:txBody>
          <a:bodyPr wrap="square" rtlCol="0">
            <a:spAutoFit/>
          </a:bodyPr>
          <a:lstStyle/>
          <a:p>
            <a:pPr marL="514350" indent="-514350">
              <a:buAutoNum type="romanUcPeriod"/>
            </a:pPr>
            <a:r>
              <a:rPr lang="es-AR" sz="2400" dirty="0" smtClean="0">
                <a:latin typeface="Bookman Old Style" pitchFamily="18" charset="0"/>
              </a:rPr>
              <a:t>  </a:t>
            </a:r>
            <a:r>
              <a:rPr lang="es-AR" sz="2300" dirty="0" smtClean="0">
                <a:latin typeface="Bookman Old Style" pitchFamily="18" charset="0"/>
              </a:rPr>
              <a:t>Transparentar relación emisora/grupo 	económico/partes relacionadas</a:t>
            </a:r>
          </a:p>
          <a:p>
            <a:pPr marL="514350" indent="-514350">
              <a:buAutoNum type="romanUcPeriod"/>
            </a:pPr>
            <a:r>
              <a:rPr lang="es-AR" sz="2300" dirty="0" smtClean="0">
                <a:latin typeface="Bookman Old Style" pitchFamily="18" charset="0"/>
              </a:rPr>
              <a:t>  Sentar las bases para sólida 	administración  y supervisión</a:t>
            </a:r>
          </a:p>
          <a:p>
            <a:pPr marL="514350" indent="-514350">
              <a:buAutoNum type="romanUcPeriod"/>
            </a:pPr>
            <a:r>
              <a:rPr lang="es-AR" sz="2300" dirty="0" smtClean="0">
                <a:latin typeface="Bookman Old Style" pitchFamily="18" charset="0"/>
              </a:rPr>
              <a:t>  Avalar efectiva política de 	identifica- 	</a:t>
            </a:r>
            <a:r>
              <a:rPr lang="es-AR" sz="2300" dirty="0" err="1" smtClean="0">
                <a:latin typeface="Bookman Old Style" pitchFamily="18" charset="0"/>
              </a:rPr>
              <a:t>ción</a:t>
            </a:r>
            <a:r>
              <a:rPr lang="es-AR" sz="2300" dirty="0" smtClean="0">
                <a:latin typeface="Bookman Old Style" pitchFamily="18" charset="0"/>
              </a:rPr>
              <a:t>, medición, administración y 	divulgación riesgo empresarial</a:t>
            </a:r>
          </a:p>
          <a:p>
            <a:pPr marL="514350" indent="-514350">
              <a:buAutoNum type="romanUcPeriod"/>
            </a:pPr>
            <a:r>
              <a:rPr lang="es-AR" sz="2300" dirty="0" smtClean="0">
                <a:latin typeface="Bookman Old Style" pitchFamily="18" charset="0"/>
              </a:rPr>
              <a:t>  Salvaguardar integridad de la informa-  	</a:t>
            </a:r>
            <a:r>
              <a:rPr lang="es-AR" sz="2300" dirty="0" err="1" smtClean="0">
                <a:latin typeface="Bookman Old Style" pitchFamily="18" charset="0"/>
              </a:rPr>
              <a:t>ción</a:t>
            </a:r>
            <a:r>
              <a:rPr lang="es-AR" sz="2300" dirty="0" smtClean="0">
                <a:latin typeface="Bookman Old Style" pitchFamily="18" charset="0"/>
              </a:rPr>
              <a:t> financiera con auditorias 	independientes</a:t>
            </a:r>
          </a:p>
          <a:p>
            <a:pPr marL="514350" indent="-514350">
              <a:buAutoNum type="romanUcPeriod"/>
            </a:pPr>
            <a:r>
              <a:rPr lang="es-AR" sz="2300" dirty="0" smtClean="0">
                <a:latin typeface="Bookman Old Style" pitchFamily="18" charset="0"/>
              </a:rPr>
              <a:t>  Respetar derechos de los accionistas</a:t>
            </a:r>
          </a:p>
          <a:p>
            <a:pPr marL="514350" indent="-514350">
              <a:buAutoNum type="romanUcPeriod"/>
            </a:pPr>
            <a:r>
              <a:rPr lang="es-AR" sz="2300" dirty="0" smtClean="0">
                <a:latin typeface="Bookman Old Style" pitchFamily="18" charset="0"/>
              </a:rPr>
              <a:t>  Mantener un vínculo directo y 	responsable con la comunidad</a:t>
            </a:r>
          </a:p>
          <a:p>
            <a:pPr marL="514350" indent="-514350">
              <a:buAutoNum type="romanUcPeriod"/>
            </a:pPr>
            <a:r>
              <a:rPr lang="es-AR" sz="2300" dirty="0" smtClean="0">
                <a:latin typeface="Bookman Old Style" pitchFamily="18" charset="0"/>
              </a:rPr>
              <a:t>  Remunerar de forma justa y 	responsable</a:t>
            </a:r>
          </a:p>
          <a:p>
            <a:pPr marL="514350" indent="-514350">
              <a:buAutoNum type="romanUcPeriod"/>
            </a:pPr>
            <a:r>
              <a:rPr lang="es-AR" sz="2300" dirty="0" smtClean="0">
                <a:latin typeface="Bookman Old Style" pitchFamily="18" charset="0"/>
              </a:rPr>
              <a:t> Fomentar la ética empresarial</a:t>
            </a:r>
          </a:p>
          <a:p>
            <a:pPr marL="514350" indent="-514350">
              <a:buAutoNum type="romanUcPeriod"/>
            </a:pPr>
            <a:r>
              <a:rPr lang="es-AR" sz="2300" dirty="0" smtClean="0">
                <a:latin typeface="Bookman Old Style" pitchFamily="18" charset="0"/>
              </a:rPr>
              <a:t>  Profundizar el alcance del código</a:t>
            </a:r>
            <a:endParaRPr lang="en-US" sz="2300" dirty="0">
              <a:latin typeface="Bookman Old Style" pitchFamily="18" charset="0"/>
            </a:endParaRPr>
          </a:p>
        </p:txBody>
      </p:sp>
      <p:cxnSp>
        <p:nvCxnSpPr>
          <p:cNvPr id="8" name="7 Conector recto"/>
          <p:cNvCxnSpPr/>
          <p:nvPr/>
        </p:nvCxnSpPr>
        <p:spPr>
          <a:xfrm>
            <a:off x="2411760" y="260648"/>
            <a:ext cx="0" cy="633670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503680" y="587544"/>
            <a:ext cx="74201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Recomendaciones del Principio I</a:t>
            </a:r>
            <a:endParaRPr lang="en-US" sz="3600" dirty="0"/>
          </a:p>
        </p:txBody>
      </p:sp>
      <p:sp>
        <p:nvSpPr>
          <p:cNvPr id="3" name="2 CuadroTexto"/>
          <p:cNvSpPr txBox="1"/>
          <p:nvPr/>
        </p:nvSpPr>
        <p:spPr>
          <a:xfrm>
            <a:off x="179512" y="2348880"/>
            <a:ext cx="87849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400" dirty="0" smtClean="0">
                <a:latin typeface="Bookman Old Style" pitchFamily="18" charset="0"/>
              </a:rPr>
              <a:t>1. Garantizar divulgación políticas s/relación emisora 	con grupo económico y con sus partes relacionadas</a:t>
            </a:r>
          </a:p>
          <a:p>
            <a:endParaRPr lang="es-AR" sz="2400" dirty="0" smtClean="0">
              <a:latin typeface="Bookman Old Style" pitchFamily="18" charset="0"/>
            </a:endParaRPr>
          </a:p>
          <a:p>
            <a:r>
              <a:rPr lang="es-AR" sz="2400" dirty="0" smtClean="0">
                <a:latin typeface="Bookman Old Style" pitchFamily="18" charset="0"/>
              </a:rPr>
              <a:t>2.  Asegurar existencia mecanismo preventivos de 	conflicto de intereses</a:t>
            </a:r>
          </a:p>
          <a:p>
            <a:endParaRPr lang="es-AR" sz="2400" dirty="0" smtClean="0">
              <a:latin typeface="Bookman Old Style" pitchFamily="18" charset="0"/>
            </a:endParaRPr>
          </a:p>
          <a:p>
            <a:r>
              <a:rPr lang="es-AR" sz="2400" dirty="0" smtClean="0">
                <a:latin typeface="Bookman Old Style" pitchFamily="18" charset="0"/>
              </a:rPr>
              <a:t>3.  Prevenir uso indebido de información privilegiada</a:t>
            </a:r>
            <a:endParaRPr lang="en-US" sz="2400" dirty="0">
              <a:latin typeface="Bookman Old Style" pitchFamily="18" charset="0"/>
            </a:endParaRPr>
          </a:p>
        </p:txBody>
      </p:sp>
      <p:pic>
        <p:nvPicPr>
          <p:cNvPr id="4" name="Picture 2" descr="http://t1.gstatic.com/images?q=tbn:ANd9GcQZTBdizLY5wdjK5HbMDttjOqqJEsUCpG7yNwN12a5QxXlTk8MZzQm4C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4664"/>
            <a:ext cx="1104900" cy="1104901"/>
          </a:xfrm>
          <a:prstGeom prst="rect">
            <a:avLst/>
          </a:prstGeom>
          <a:noFill/>
          <a:effectLst>
            <a:reflection blurRad="6350" stA="50000" endA="300" endPos="90000" dist="50800" dir="5400000" sy="-100000" algn="bl" rotWithShape="0"/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403648" y="587544"/>
            <a:ext cx="77403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Recomendaciones del Principio II</a:t>
            </a:r>
            <a:endParaRPr lang="en-US" sz="36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79512" y="2276872"/>
            <a:ext cx="878497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400" dirty="0" smtClean="0">
                <a:latin typeface="Bookman Old Style" pitchFamily="18" charset="0"/>
              </a:rPr>
              <a:t>1. Garantizar que el órgano de administración asuma la 	administración y la supervisión y su orientación 	estratégica</a:t>
            </a:r>
          </a:p>
          <a:p>
            <a:endParaRPr lang="es-AR" sz="2400" dirty="0" smtClean="0">
              <a:latin typeface="Bookman Old Style" pitchFamily="18" charset="0"/>
            </a:endParaRPr>
          </a:p>
          <a:p>
            <a:r>
              <a:rPr lang="es-AR" sz="2400" dirty="0" smtClean="0">
                <a:latin typeface="Bookman Old Style" pitchFamily="18" charset="0"/>
              </a:rPr>
              <a:t>2.  Asegurar efectivo control de la gestión</a:t>
            </a:r>
          </a:p>
          <a:p>
            <a:endParaRPr lang="es-AR" sz="2400" dirty="0" smtClean="0">
              <a:latin typeface="Bookman Old Style" pitchFamily="18" charset="0"/>
            </a:endParaRPr>
          </a:p>
          <a:p>
            <a:pPr marL="457200" indent="-457200">
              <a:buAutoNum type="arabicPeriod" startAt="3"/>
            </a:pPr>
            <a:r>
              <a:rPr lang="es-AR" sz="2400" dirty="0" smtClean="0">
                <a:latin typeface="Bookman Old Style" pitchFamily="18" charset="0"/>
              </a:rPr>
              <a:t>Dar a conocer proceso de evaluación del desempeño 	del órgano de administración y su impacto</a:t>
            </a:r>
          </a:p>
          <a:p>
            <a:pPr marL="457200" indent="-457200">
              <a:buAutoNum type="arabicPeriod" startAt="3"/>
            </a:pPr>
            <a:endParaRPr lang="es-AR" sz="2400" dirty="0" smtClean="0">
              <a:latin typeface="Bookman Old Style" pitchFamily="18" charset="0"/>
            </a:endParaRPr>
          </a:p>
          <a:p>
            <a:pPr marL="457200" indent="-457200">
              <a:buAutoNum type="arabicPeriod" startAt="3"/>
            </a:pPr>
            <a:r>
              <a:rPr lang="es-AR" sz="2400" dirty="0" smtClean="0">
                <a:latin typeface="Bookman Old Style" pitchFamily="18" charset="0"/>
              </a:rPr>
              <a:t>N° de miembros externos e independientes proporción 	significativa </a:t>
            </a:r>
          </a:p>
        </p:txBody>
      </p:sp>
      <p:pic>
        <p:nvPicPr>
          <p:cNvPr id="5" name="Picture 2" descr="http://t1.gstatic.com/images?q=tbn:ANd9GcQZTBdizLY5wdjK5HbMDttjOqqJEsUCpG7yNwN12a5QxXlTk8MZzQm4C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1104900" cy="1104901"/>
          </a:xfrm>
          <a:prstGeom prst="rect">
            <a:avLst/>
          </a:prstGeom>
          <a:noFill/>
          <a:effectLst>
            <a:reflection blurRad="6350" stA="50000" endA="300" endPos="90000" dist="50800" dir="5400000" sy="-100000" algn="bl" rotWithShape="0"/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9512" y="2551837"/>
            <a:ext cx="89644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5"/>
            </a:pPr>
            <a:r>
              <a:rPr lang="es-AR" sz="2400" dirty="0" smtClean="0">
                <a:latin typeface="Bookman Old Style" pitchFamily="18" charset="0"/>
              </a:rPr>
              <a:t>Comprometer existencia normas y procedimientos s/ selección y propuesta 1° línea gerencial	</a:t>
            </a:r>
            <a:br>
              <a:rPr lang="es-AR" sz="2400" dirty="0" smtClean="0">
                <a:latin typeface="Bookman Old Style" pitchFamily="18" charset="0"/>
              </a:rPr>
            </a:br>
            <a:endParaRPr lang="es-AR" sz="2400" dirty="0" smtClean="0">
              <a:latin typeface="Bookman Old Style" pitchFamily="18" charset="0"/>
            </a:endParaRPr>
          </a:p>
          <a:p>
            <a:pPr marL="457200" indent="-457200">
              <a:buAutoNum type="arabicPeriod" startAt="5"/>
            </a:pPr>
            <a:r>
              <a:rPr lang="es-AR" sz="2400" dirty="0" smtClean="0">
                <a:latin typeface="Bookman Old Style" pitchFamily="18" charset="0"/>
              </a:rPr>
              <a:t>Conveniencia miembros órganos de administración y vigilancia se desempeñen en diversas empresas</a:t>
            </a:r>
            <a:br>
              <a:rPr lang="es-AR" sz="2400" dirty="0" smtClean="0">
                <a:latin typeface="Bookman Old Style" pitchFamily="18" charset="0"/>
              </a:rPr>
            </a:br>
            <a:endParaRPr lang="es-AR" sz="2400" dirty="0" smtClean="0">
              <a:latin typeface="Bookman Old Style" pitchFamily="18" charset="0"/>
            </a:endParaRPr>
          </a:p>
          <a:p>
            <a:pPr marL="457200" indent="-457200">
              <a:buAutoNum type="arabicPeriod" startAt="5"/>
            </a:pPr>
            <a:r>
              <a:rPr lang="es-AR" sz="2400" dirty="0" smtClean="0">
                <a:latin typeface="Bookman Old Style" pitchFamily="18" charset="0"/>
              </a:rPr>
              <a:t>Asegurar capacitación y desarrollo de miembros del órgano de administración y gerentes 1° línea</a:t>
            </a:r>
            <a:endParaRPr lang="en-US" sz="2400" dirty="0">
              <a:latin typeface="Bookman Old Style" pitchFamily="18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115616" y="692696"/>
            <a:ext cx="78843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A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Recomendaciones del Principio II (continuación)</a:t>
            </a:r>
            <a:endParaRPr lang="en-US" sz="3600" dirty="0"/>
          </a:p>
        </p:txBody>
      </p:sp>
      <p:pic>
        <p:nvPicPr>
          <p:cNvPr id="4" name="Picture 2" descr="http://t1.gstatic.com/images?q=tbn:ANd9GcQZTBdizLY5wdjK5HbMDttjOqqJEsUCpG7yNwN12a5QxXlTk8MZzQm4C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1104900" cy="1104901"/>
          </a:xfrm>
          <a:prstGeom prst="rect">
            <a:avLst/>
          </a:prstGeom>
          <a:noFill/>
          <a:effectLst>
            <a:reflection blurRad="6350" stA="50000" endA="300" endPos="90000" dist="50800" dir="5400000" sy="-100000" algn="bl" rotWithShape="0"/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331640" y="1628800"/>
            <a:ext cx="7200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/>
            <a:r>
              <a:rPr lang="es-AR" sz="2400" dirty="0" smtClean="0">
                <a:latin typeface="Bookman Old Style" pitchFamily="18" charset="0"/>
              </a:rPr>
              <a:t>El órgano de administración debe contar con una política de gestión integral del riesgo empresarial y monitorear su adecuada implementación</a:t>
            </a:r>
            <a:endParaRPr lang="en-US" sz="2400" dirty="0">
              <a:latin typeface="Bookman Old Style" pitchFamily="18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259632" y="620688"/>
            <a:ext cx="7884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Recomendación del Principio III</a:t>
            </a:r>
            <a:endParaRPr lang="en-US" sz="3600" dirty="0"/>
          </a:p>
        </p:txBody>
      </p:sp>
      <p:pic>
        <p:nvPicPr>
          <p:cNvPr id="4" name="Picture 2" descr="http://t1.gstatic.com/images?q=tbn:ANd9GcQZTBdizLY5wdjK5HbMDttjOqqJEsUCpG7yNwN12a5QxXlTk8MZzQm4C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1104900" cy="1104901"/>
          </a:xfrm>
          <a:prstGeom prst="rect">
            <a:avLst/>
          </a:prstGeom>
          <a:noFill/>
          <a:effectLst>
            <a:reflection blurRad="6350" stA="50000" endA="300" endPos="90000" dist="50800" dir="5400000" sy="-100000" algn="bl" rotWithShape="0"/>
          </a:effectLst>
        </p:spPr>
      </p:pic>
      <p:sp>
        <p:nvSpPr>
          <p:cNvPr id="5" name="4 Rectángulo"/>
          <p:cNvSpPr/>
          <p:nvPr/>
        </p:nvSpPr>
        <p:spPr>
          <a:xfrm>
            <a:off x="1115616" y="3429000"/>
            <a:ext cx="7884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Recomendación del Principio IV</a:t>
            </a:r>
            <a:endParaRPr lang="en-US" sz="3600" dirty="0"/>
          </a:p>
        </p:txBody>
      </p:sp>
      <p:sp>
        <p:nvSpPr>
          <p:cNvPr id="6" name="5 Rectángulo"/>
          <p:cNvSpPr/>
          <p:nvPr/>
        </p:nvSpPr>
        <p:spPr>
          <a:xfrm>
            <a:off x="1403648" y="4437112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/>
            <a:r>
              <a:rPr lang="es-AR" sz="2400" dirty="0" smtClean="0">
                <a:latin typeface="Bookman Old Style" pitchFamily="18" charset="0"/>
              </a:rPr>
              <a:t>Garantizar la independencia y transparencia de las funciones que le son encomendadas al Comité de Auditoría y al Auditor Externo</a:t>
            </a:r>
            <a:endParaRPr lang="en-US" sz="2400" dirty="0">
              <a:latin typeface="Bookman Old Style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23528" y="1916832"/>
            <a:ext cx="82089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s-AR" sz="2400" dirty="0" smtClean="0">
                <a:latin typeface="Bookman Old Style" pitchFamily="18" charset="0"/>
              </a:rPr>
              <a:t>Asegurar que los accionistas tengan acceso a la información de la emisora</a:t>
            </a:r>
            <a:br>
              <a:rPr lang="es-AR" sz="2400" dirty="0" smtClean="0">
                <a:latin typeface="Bookman Old Style" pitchFamily="18" charset="0"/>
              </a:rPr>
            </a:br>
            <a:endParaRPr lang="es-AR" sz="2400" dirty="0" smtClean="0">
              <a:latin typeface="Bookman Old Style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AR" sz="2400" dirty="0" smtClean="0">
                <a:latin typeface="Bookman Old Style" pitchFamily="18" charset="0"/>
              </a:rPr>
              <a:t>Promover la participación activa de todos los accionistas</a:t>
            </a:r>
            <a:br>
              <a:rPr lang="es-AR" sz="2400" dirty="0" smtClean="0">
                <a:latin typeface="Bookman Old Style" pitchFamily="18" charset="0"/>
              </a:rPr>
            </a:br>
            <a:endParaRPr lang="es-AR" sz="2400" dirty="0" smtClean="0">
              <a:latin typeface="Bookman Old Style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AR" sz="2400" dirty="0" smtClean="0">
                <a:latin typeface="Bookman Old Style" pitchFamily="18" charset="0"/>
              </a:rPr>
              <a:t>Garantizar el principio de igualdad entre acción y voto</a:t>
            </a:r>
            <a:br>
              <a:rPr lang="es-AR" sz="2400" dirty="0" smtClean="0">
                <a:latin typeface="Bookman Old Style" pitchFamily="18" charset="0"/>
              </a:rPr>
            </a:br>
            <a:endParaRPr lang="es-AR" sz="2400" dirty="0" smtClean="0">
              <a:latin typeface="Bookman Old Style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AR" sz="2400" dirty="0" smtClean="0">
                <a:latin typeface="Bookman Old Style" pitchFamily="18" charset="0"/>
              </a:rPr>
              <a:t>Establecer mecanismos de protección de todos los accionistas frente a las tomas de control</a:t>
            </a:r>
            <a:br>
              <a:rPr lang="es-AR" sz="2400" dirty="0" smtClean="0">
                <a:latin typeface="Bookman Old Style" pitchFamily="18" charset="0"/>
              </a:rPr>
            </a:br>
            <a:endParaRPr lang="en-US" sz="2400" dirty="0">
              <a:latin typeface="Bookman Old Style" pitchFamily="18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259632" y="620688"/>
            <a:ext cx="7884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Recomendaciones del Principio V</a:t>
            </a:r>
            <a:endParaRPr lang="en-US" sz="3600" dirty="0"/>
          </a:p>
        </p:txBody>
      </p:sp>
      <p:pic>
        <p:nvPicPr>
          <p:cNvPr id="4" name="Picture 2" descr="http://t1.gstatic.com/images?q=tbn:ANd9GcQZTBdizLY5wdjK5HbMDttjOqqJEsUCpG7yNwN12a5QxXlTk8MZzQm4C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1104900" cy="1104901"/>
          </a:xfrm>
          <a:prstGeom prst="rect">
            <a:avLst/>
          </a:prstGeom>
          <a:noFill/>
          <a:effectLst>
            <a:reflection blurRad="6350" stA="50000" endA="300" endPos="90000" dist="50800" dir="5400000" sy="-100000" algn="bl" rotWithShape="0"/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23528" y="2708920"/>
            <a:ext cx="85689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5"/>
            </a:pPr>
            <a:r>
              <a:rPr lang="es-AR" sz="2400" dirty="0" smtClean="0">
                <a:latin typeface="Bookman Old Style" pitchFamily="18" charset="0"/>
              </a:rPr>
              <a:t>Incrementar el porcentaje de acciones en circulación sobre el capital</a:t>
            </a:r>
            <a:br>
              <a:rPr lang="es-AR" sz="2400" dirty="0" smtClean="0">
                <a:latin typeface="Bookman Old Style" pitchFamily="18" charset="0"/>
              </a:rPr>
            </a:br>
            <a:endParaRPr lang="es-AR" sz="2400" dirty="0" smtClean="0">
              <a:latin typeface="Bookman Old Style" pitchFamily="18" charset="0"/>
            </a:endParaRPr>
          </a:p>
          <a:p>
            <a:pPr marL="457200" indent="-457200">
              <a:buFont typeface="+mj-lt"/>
              <a:buAutoNum type="arabicPeriod" startAt="5"/>
            </a:pPr>
            <a:r>
              <a:rPr lang="es-AR" sz="2400" dirty="0" smtClean="0">
                <a:latin typeface="Bookman Old Style" pitchFamily="18" charset="0"/>
              </a:rPr>
              <a:t>Asegurar que haya una política de dividendos transparente</a:t>
            </a:r>
            <a:br>
              <a:rPr lang="es-AR" sz="2400" dirty="0" smtClean="0">
                <a:latin typeface="Bookman Old Style" pitchFamily="18" charset="0"/>
              </a:rPr>
            </a:br>
            <a:endParaRPr lang="es-AR" sz="2400" dirty="0" smtClean="0">
              <a:latin typeface="Bookman Old Style" pitchFamily="18" charset="0"/>
            </a:endParaRPr>
          </a:p>
          <a:p>
            <a:pPr marL="457200" indent="-457200"/>
            <a:r>
              <a:rPr lang="es-AR" sz="2400" dirty="0" smtClean="0">
                <a:latin typeface="Bookman Old Style" pitchFamily="18" charset="0"/>
              </a:rPr>
              <a:t/>
            </a:r>
            <a:br>
              <a:rPr lang="es-AR" sz="2400" dirty="0" smtClean="0">
                <a:latin typeface="Bookman Old Style" pitchFamily="18" charset="0"/>
              </a:rPr>
            </a:br>
            <a:endParaRPr lang="en-US" sz="2400" dirty="0">
              <a:latin typeface="Bookman Old Style" pitchFamily="18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259632" y="692696"/>
            <a:ext cx="78843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A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Recomendaciones del Principio V (continuación)</a:t>
            </a:r>
            <a:endParaRPr lang="en-US" sz="3600" dirty="0"/>
          </a:p>
        </p:txBody>
      </p:sp>
      <p:pic>
        <p:nvPicPr>
          <p:cNvPr id="4" name="Picture 2" descr="http://t1.gstatic.com/images?q=tbn:ANd9GcQZTBdizLY5wdjK5HbMDttjOqqJEsUCpG7yNwN12a5QxXlTk8MZzQm4C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32656"/>
            <a:ext cx="1104900" cy="1104901"/>
          </a:xfrm>
          <a:prstGeom prst="rect">
            <a:avLst/>
          </a:prstGeom>
          <a:noFill/>
          <a:effectLst>
            <a:reflection blurRad="6350" stA="50000" endA="300" endPos="90000" dist="50800" dir="5400000" sy="-100000" algn="bl" rotWithShape="0"/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79512" y="1940639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/>
            <a:r>
              <a:rPr lang="es-AR" sz="2400" dirty="0" smtClean="0">
                <a:latin typeface="Bookman Old Style" pitchFamily="18" charset="0"/>
              </a:rPr>
              <a:t>Suministrar a la comunidad la revelación de las cuestiones relativas a la emisora y un canal de comunicación directo con la empresa</a:t>
            </a:r>
            <a:endParaRPr lang="en-US" sz="2400" dirty="0">
              <a:latin typeface="Bookman Old Style" pitchFamily="18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259632" y="620688"/>
            <a:ext cx="7884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Recomendación del Principio VI</a:t>
            </a:r>
            <a:endParaRPr lang="en-US" sz="3600" dirty="0"/>
          </a:p>
        </p:txBody>
      </p:sp>
      <p:pic>
        <p:nvPicPr>
          <p:cNvPr id="7" name="Picture 2" descr="http://t1.gstatic.com/images?q=tbn:ANd9GcQZTBdizLY5wdjK5HbMDttjOqqJEsUCpG7yNwN12a5QxXlTk8MZzQm4C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1104900" cy="1104901"/>
          </a:xfrm>
          <a:prstGeom prst="rect">
            <a:avLst/>
          </a:prstGeom>
          <a:noFill/>
          <a:effectLst>
            <a:reflection blurRad="6350" stA="50000" endA="300" endPos="90000" dist="50800" dir="5400000" sy="-100000" algn="bl" rotWithShape="0"/>
          </a:effectLst>
        </p:spPr>
      </p:pic>
      <p:sp>
        <p:nvSpPr>
          <p:cNvPr id="8" name="7 Rectángulo"/>
          <p:cNvSpPr/>
          <p:nvPr/>
        </p:nvSpPr>
        <p:spPr>
          <a:xfrm>
            <a:off x="1115616" y="3429000"/>
            <a:ext cx="7884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Recomendación del Principio VII</a:t>
            </a:r>
            <a:endParaRPr lang="en-US" sz="3600" dirty="0"/>
          </a:p>
        </p:txBody>
      </p:sp>
      <p:sp>
        <p:nvSpPr>
          <p:cNvPr id="9" name="8 Rectángulo"/>
          <p:cNvSpPr/>
          <p:nvPr/>
        </p:nvSpPr>
        <p:spPr>
          <a:xfrm>
            <a:off x="179512" y="4437112"/>
            <a:ext cx="8424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/>
            <a:r>
              <a:rPr lang="es-AR" sz="2400" dirty="0" smtClean="0">
                <a:latin typeface="Bookman Old Style" pitchFamily="18" charset="0"/>
              </a:rPr>
              <a:t>Establecer claras políticas de remuneración de los miembros del órgano de administración y gerentes de 1° línea, con especial atención a la consagración de limitaciones convencionales o estatutarias en función de la existencia o inexistencia de ganancias</a:t>
            </a:r>
            <a:endParaRPr lang="en-US" sz="2400" dirty="0">
              <a:latin typeface="Bookman Old Style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403648" y="1556792"/>
            <a:ext cx="73448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es-AR" sz="2400" dirty="0" smtClean="0">
                <a:latin typeface="Bookman Old Style" pitchFamily="18" charset="0"/>
              </a:rPr>
              <a:t>Garantizar comportamientos éticos en la emisora</a:t>
            </a:r>
            <a:endParaRPr lang="en-US" sz="2400" dirty="0">
              <a:latin typeface="Bookman Old Style" pitchFamily="18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259632" y="620688"/>
            <a:ext cx="7884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Recomendación del Principio VIII</a:t>
            </a:r>
            <a:endParaRPr lang="en-US" sz="3600" dirty="0"/>
          </a:p>
        </p:txBody>
      </p:sp>
      <p:pic>
        <p:nvPicPr>
          <p:cNvPr id="4" name="Picture 2" descr="http://t1.gstatic.com/images?q=tbn:ANd9GcQZTBdizLY5wdjK5HbMDttjOqqJEsUCpG7yNwN12a5QxXlTk8MZzQm4C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1104900" cy="1104901"/>
          </a:xfrm>
          <a:prstGeom prst="rect">
            <a:avLst/>
          </a:prstGeom>
          <a:noFill/>
          <a:effectLst>
            <a:reflection blurRad="6350" stA="50000" endA="300" endPos="90000" dist="50800" dir="5400000" sy="-100000" algn="bl" rotWithShape="0"/>
          </a:effectLst>
        </p:spPr>
      </p:pic>
      <p:sp>
        <p:nvSpPr>
          <p:cNvPr id="5" name="4 Rectángulo"/>
          <p:cNvSpPr/>
          <p:nvPr/>
        </p:nvSpPr>
        <p:spPr>
          <a:xfrm>
            <a:off x="683568" y="2924944"/>
            <a:ext cx="7884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Recomendación del Principio IX</a:t>
            </a:r>
            <a:endParaRPr lang="en-US" sz="3600" dirty="0"/>
          </a:p>
        </p:txBody>
      </p:sp>
      <p:sp>
        <p:nvSpPr>
          <p:cNvPr id="6" name="5 Rectángulo"/>
          <p:cNvSpPr/>
          <p:nvPr/>
        </p:nvSpPr>
        <p:spPr>
          <a:xfrm>
            <a:off x="395536" y="4077072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/>
            <a:r>
              <a:rPr lang="es-AR" sz="2400" dirty="0" smtClean="0">
                <a:latin typeface="Bookman Old Style" pitchFamily="18" charset="0"/>
              </a:rPr>
              <a:t>Fomentar la inclusión de las previsiones que hacen a las buenas prácticas de buen gobierno en el estatuto social</a:t>
            </a:r>
            <a:endParaRPr lang="en-US" sz="2400" dirty="0">
              <a:latin typeface="Bookman Old Style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539552" y="1628800"/>
            <a:ext cx="8064896" cy="1080120"/>
          </a:xfrm>
          <a:prstGeom prst="rect">
            <a:avLst/>
          </a:prstGeom>
          <a:ln>
            <a:noFill/>
          </a:ln>
        </p:spPr>
        <p:txBody>
          <a:bodyPr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4800" b="1" i="0" u="none" strike="noStrike" kern="1200" cap="none" spc="0" normalizeH="0" baseline="0" noProof="0" dirty="0" smtClean="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solidFill>
                  <a:srgbClr val="0F6FC6">
                    <a:lumMod val="50000"/>
                  </a:srgbClr>
                </a:solidFill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/>
            </a:r>
            <a:br>
              <a:rPr kumimoji="0" lang="es-AR" sz="4800" b="1" i="0" u="none" strike="noStrike" kern="1200" cap="none" spc="0" normalizeH="0" baseline="0" noProof="0" dirty="0" smtClean="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solidFill>
                  <a:srgbClr val="0F6FC6">
                    <a:lumMod val="50000"/>
                  </a:srgbClr>
                </a:solidFill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</a:br>
            <a:r>
              <a:rPr kumimoji="0" lang="es-AR" sz="14400" i="0" u="none" strike="noStrike" kern="1200" cap="none" spc="0" normalizeH="0" baseline="0" noProof="0" dirty="0" smtClean="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Gobierno Corporativo en las Bolsas de la Región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14400" i="0" u="none" strike="noStrike" kern="1200" cap="none" spc="0" normalizeH="0" baseline="0" noProof="0" dirty="0" smtClean="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14400" i="0" u="none" strike="noStrike" kern="1200" cap="none" spc="0" normalizeH="0" baseline="0" noProof="0" dirty="0" smtClean="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/>
            </a:r>
            <a:br>
              <a:rPr kumimoji="0" lang="es-AR" sz="14400" i="0" u="none" strike="noStrike" kern="1200" cap="none" spc="0" normalizeH="0" baseline="0" noProof="0" dirty="0" smtClean="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</a:br>
            <a:endParaRPr kumimoji="0" lang="es-AR" sz="14400" i="0" u="none" strike="noStrike" kern="1200" cap="none" spc="0" normalizeH="0" baseline="0" noProof="0" dirty="0">
              <a:ln w="500">
                <a:solidFill>
                  <a:schemeClr val="tx2">
                    <a:shade val="20000"/>
                    <a:satMod val="350000"/>
                  </a:schemeClr>
                </a:solidFill>
              </a:ln>
              <a:effectLst>
                <a:outerShdw blurRad="30000" dist="30000" dir="2700000" algn="tl" rotWithShape="0">
                  <a:schemeClr val="bg2">
                    <a:shade val="45000"/>
                    <a:satMod val="150000"/>
                    <a:alpha val="90000"/>
                  </a:schemeClr>
                </a:outerShdw>
              </a:effectLst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735288" y="3933056"/>
            <a:ext cx="6229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 smtClean="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  <a:latin typeface="Bookman Old Style" pitchFamily="18" charset="0"/>
              </a:rPr>
              <a:t>Datos de la Federación </a:t>
            </a:r>
            <a:r>
              <a:rPr lang="es-AR" sz="2800" dirty="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  <a:latin typeface="Bookman Old Style" pitchFamily="18" charset="0"/>
              </a:rPr>
              <a:t>Iberoamericana de Bolsas </a:t>
            </a:r>
            <a:r>
              <a:rPr lang="es-AR" sz="2800" dirty="0" smtClean="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  <a:latin typeface="Bookman Old Style" pitchFamily="18" charset="0"/>
              </a:rPr>
              <a:t>FIAB</a:t>
            </a:r>
            <a:endParaRPr lang="es-AR" sz="2800" dirty="0">
              <a:latin typeface="Bookman Old Style" pitchFamily="18" charset="0"/>
            </a:endParaRPr>
          </a:p>
        </p:txBody>
      </p:sp>
      <p:pic>
        <p:nvPicPr>
          <p:cNvPr id="82951" name="Picture 7" descr="Ibero-America (orthographic projection).sv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36912"/>
            <a:ext cx="2857500" cy="285750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40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CuadroTexto"/>
          <p:cNvSpPr txBox="1"/>
          <p:nvPr/>
        </p:nvSpPr>
        <p:spPr>
          <a:xfrm>
            <a:off x="4247456" y="3789040"/>
            <a:ext cx="489654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800" b="1" dirty="0" smtClean="0">
                <a:solidFill>
                  <a:schemeClr val="bg2"/>
                </a:solidFill>
                <a:latin typeface="Bradley Hand ITC" pitchFamily="66" charset="0"/>
              </a:rPr>
              <a:t>Qué considerar en materia de Gobierno Corporativo?</a:t>
            </a:r>
            <a:endParaRPr lang="es-AR" sz="4800" b="1" dirty="0">
              <a:solidFill>
                <a:schemeClr val="bg2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059832" y="620688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 smtClean="0">
                <a:latin typeface="Bookman Old Style" pitchFamily="18" charset="0"/>
              </a:rPr>
              <a:t>Sutiles reflexiones</a:t>
            </a:r>
            <a:endParaRPr lang="en-US" sz="2800" dirty="0">
              <a:latin typeface="Bookman Old Style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123728" y="1412776"/>
            <a:ext cx="3240360" cy="147732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AR" dirty="0" smtClean="0">
                <a:latin typeface="Bookman Old Style" pitchFamily="18" charset="0"/>
              </a:rPr>
              <a:t>Altamente positiva la iniciativa de reformulación de la regulación existente poniendo en la mesa de debate su consideración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107504" y="3284984"/>
            <a:ext cx="4680520" cy="1477328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AR" dirty="0" smtClean="0">
                <a:latin typeface="Bookman Old Style" pitchFamily="18" charset="0"/>
              </a:rPr>
              <a:t>Debemos continuar trabajando para disponer de un instrumento ajustado a las particulares características de nuestro mercado (motor para atraer + empresas con reglas transparentes)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395536" y="5085184"/>
            <a:ext cx="3312368" cy="64633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AR" dirty="0" smtClean="0">
                <a:latin typeface="Bookman Old Style" pitchFamily="18" charset="0"/>
              </a:rPr>
              <a:t>Repensar : Las emisoras de deuda también?                                   </a:t>
            </a:r>
            <a:endParaRPr lang="en-US" dirty="0">
              <a:latin typeface="Bookman Old Style" pitchFamily="18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5724128" y="1484784"/>
            <a:ext cx="3096344" cy="1200329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AR" dirty="0" smtClean="0">
                <a:latin typeface="Bookman Old Style" pitchFamily="18" charset="0"/>
              </a:rPr>
              <a:t>La adopción de normas de buen GC no alcanza por sí sola para recrear el mercado de capitales</a:t>
            </a:r>
            <a:endParaRPr lang="en-US" dirty="0">
              <a:latin typeface="Bookman Old Style" pitchFamily="18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5220072" y="3212976"/>
            <a:ext cx="3096344" cy="120032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AR" dirty="0" smtClean="0">
                <a:latin typeface="Bookman Old Style" pitchFamily="18" charset="0"/>
              </a:rPr>
              <a:t>Preparar las condiciones hoy para cuando podamos competir con otros mercados</a:t>
            </a:r>
            <a:endParaRPr lang="en-US" dirty="0">
              <a:latin typeface="Bookman Old Style" pitchFamily="18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4067944" y="4941168"/>
            <a:ext cx="3096344" cy="646331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AR" dirty="0" smtClean="0">
                <a:latin typeface="Bookman Old Style" pitchFamily="18" charset="0"/>
              </a:rPr>
              <a:t>Y los inversores qué piensan?</a:t>
            </a:r>
            <a:endParaRPr lang="en-US" dirty="0">
              <a:latin typeface="Bookman Old Style" pitchFamily="18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2843808" y="5949280"/>
            <a:ext cx="3744416" cy="646331"/>
          </a:xfrm>
          <a:prstGeom prst="rect">
            <a:avLst/>
          </a:prstGeom>
          <a:solidFill>
            <a:srgbClr val="23653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AR" dirty="0" smtClean="0">
                <a:latin typeface="Bookman Old Style" pitchFamily="18" charset="0"/>
              </a:rPr>
              <a:t>Shock de difusión de GC entre empresas e inversores</a:t>
            </a:r>
            <a:endParaRPr lang="en-US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457200" y="533400"/>
            <a:ext cx="8229600" cy="15240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4800" b="0" i="0" u="none" strike="noStrike" kern="1200" cap="none" spc="0" normalizeH="0" baseline="0" noProof="0" smtClean="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solidFill>
                  <a:schemeClr val="tx1"/>
                </a:solidFill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Reflexiones acerca del Gobierno Corporativo (GC)</a:t>
            </a:r>
            <a:endParaRPr kumimoji="0" lang="es-AR" sz="4800" b="0" i="0" u="none" strike="noStrike" kern="1200" cap="none" spc="0" normalizeH="0" baseline="0" noProof="0" dirty="0">
              <a:ln w="500">
                <a:solidFill>
                  <a:schemeClr val="tx2">
                    <a:shade val="20000"/>
                    <a:satMod val="350000"/>
                  </a:schemeClr>
                </a:solidFill>
              </a:ln>
              <a:solidFill>
                <a:schemeClr val="tx1"/>
              </a:solidFill>
              <a:effectLst>
                <a:outerShdw blurRad="30000" dist="30000" dir="2700000" algn="tl" rotWithShape="0">
                  <a:schemeClr val="bg2">
                    <a:shade val="45000"/>
                    <a:satMod val="150000"/>
                    <a:alpha val="90000"/>
                  </a:schemeClr>
                </a:outerShdw>
              </a:effectLst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1691680" y="2780928"/>
            <a:ext cx="6336704" cy="208823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endParaRPr kumimoji="0" lang="es-AR" sz="3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539552" y="5373216"/>
            <a:ext cx="80648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539552" y="5445224"/>
            <a:ext cx="8136904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Consejo Profesional de Ciencias Económicas de la Ciudad Autónoma de Buenos Aires - 29 de noviembre de 2011</a:t>
            </a:r>
          </a:p>
          <a:p>
            <a:pPr algn="ctr"/>
            <a:endParaRPr lang="es-AR" sz="1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algn="r"/>
            <a:r>
              <a:rPr lang="es-AR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Nora Ramos</a:t>
            </a:r>
            <a:endParaRPr lang="es-AR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907704" y="3212976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400" i="1" dirty="0" smtClean="0">
                <a:latin typeface="Bookman Old Style" pitchFamily="18" charset="0"/>
              </a:rPr>
              <a:t>Muchas Gracias por su atención!</a:t>
            </a:r>
            <a:endParaRPr lang="en-US" sz="2400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contenido"/>
          <p:cNvSpPr txBox="1">
            <a:spLocks/>
          </p:cNvSpPr>
          <p:nvPr/>
        </p:nvSpPr>
        <p:spPr>
          <a:xfrm>
            <a:off x="179512" y="476672"/>
            <a:ext cx="4320480" cy="59766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Blip>
                <a:blip r:embed="rId2"/>
              </a:buBlip>
              <a:tabLst/>
              <a:defRPr/>
            </a:pPr>
            <a:r>
              <a:rPr kumimoji="0" lang="es-A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</a:rPr>
              <a:t>Bolsa de Comercio de 	Buenos Aires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Blip>
                <a:blip r:embed="rId2"/>
              </a:buBlip>
              <a:tabLst/>
              <a:defRPr/>
            </a:pPr>
            <a:r>
              <a:rPr kumimoji="0" lang="es-A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</a:rPr>
              <a:t>Mercado de Valores de 	Rosario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Blip>
                <a:blip r:embed="rId2"/>
              </a:buBlip>
              <a:tabLst/>
              <a:defRPr/>
            </a:pPr>
            <a:r>
              <a:rPr kumimoji="0" lang="es-A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</a:rPr>
              <a:t>Bolsa Boliviana de 	Valores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Blip>
                <a:blip r:embed="rId2"/>
              </a:buBlip>
              <a:tabLst/>
              <a:defRPr/>
            </a:pPr>
            <a:r>
              <a:rPr kumimoji="0" lang="es-A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</a:rPr>
              <a:t>BM&amp;FBOVESPA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Blip>
                <a:blip r:embed="rId2"/>
              </a:buBlip>
              <a:tabLst/>
              <a:defRPr/>
            </a:pPr>
            <a:r>
              <a:rPr kumimoji="0" lang="es-A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</a:rPr>
              <a:t>Bolsa de Comercio de 	Santiago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Blip>
                <a:blip r:embed="rId2"/>
              </a:buBlip>
              <a:tabLst/>
              <a:defRPr/>
            </a:pPr>
            <a:r>
              <a:rPr kumimoji="0" lang="es-A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</a:rPr>
              <a:t>Bolsa de Valores de 	Colombia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Blip>
                <a:blip r:embed="rId2"/>
              </a:buBlip>
              <a:tabLst/>
              <a:defRPr/>
            </a:pPr>
            <a:r>
              <a:rPr kumimoji="0" lang="es-A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</a:rPr>
              <a:t>Bolsa Nacional de Valores de Costa Rica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Blip>
                <a:blip r:embed="rId2"/>
              </a:buBlip>
              <a:tabLst/>
              <a:defRPr/>
            </a:pPr>
            <a:r>
              <a:rPr kumimoji="0" lang="es-A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</a:rPr>
              <a:t>Bolsa de Valores de 	Quito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Blip>
                <a:blip r:embed="rId2"/>
              </a:buBlip>
              <a:tabLst/>
              <a:defRPr/>
            </a:pPr>
            <a:endParaRPr kumimoji="0" lang="es-AR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</a:endParaRPr>
          </a:p>
        </p:txBody>
      </p:sp>
      <p:sp>
        <p:nvSpPr>
          <p:cNvPr id="5" name="3 Marcador de contenido"/>
          <p:cNvSpPr txBox="1">
            <a:spLocks/>
          </p:cNvSpPr>
          <p:nvPr/>
        </p:nvSpPr>
        <p:spPr>
          <a:xfrm>
            <a:off x="4211960" y="548680"/>
            <a:ext cx="4752528" cy="25922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20040" indent="-320040">
              <a:spcBef>
                <a:spcPct val="20000"/>
              </a:spcBef>
              <a:buClr>
                <a:schemeClr val="accent1"/>
              </a:buClr>
              <a:buSzPct val="70000"/>
              <a:buBlip>
                <a:blip r:embed="rId2"/>
              </a:buBlip>
            </a:pPr>
            <a:r>
              <a:rPr lang="es-A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Bolsa de Valores de </a:t>
            </a:r>
            <a:r>
              <a:rPr lang="es-A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         	El Salvador</a:t>
            </a:r>
            <a:endParaRPr kumimoji="0" lang="es-A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ookman Old Style" pitchFamily="18" charset="0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Blip>
                <a:blip r:embed="rId2"/>
              </a:buBlip>
              <a:tabLst/>
              <a:defRPr/>
            </a:pPr>
            <a:r>
              <a:rPr kumimoji="0" lang="es-A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</a:rPr>
              <a:t>Bolsas y Mercados 	Españoles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Blip>
                <a:blip r:embed="rId2"/>
              </a:buBlip>
              <a:tabLst/>
              <a:defRPr/>
            </a:pPr>
            <a:r>
              <a:rPr kumimoji="0" lang="es-A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</a:rPr>
              <a:t>Bolsa Mexicana de Valores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Blip>
                <a:blip r:embed="rId2"/>
              </a:buBlip>
              <a:tabLst/>
              <a:defRPr/>
            </a:pPr>
            <a:r>
              <a:rPr kumimoji="0" lang="es-A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</a:rPr>
              <a:t>Bolsa de Valores de Panamá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Blip>
                <a:blip r:embed="rId2"/>
              </a:buBlip>
              <a:tabLst/>
              <a:defRPr/>
            </a:pPr>
            <a:r>
              <a:rPr kumimoji="0" lang="es-A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</a:rPr>
              <a:t>Bolsa de Valores de Lima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Blip>
                <a:blip r:embed="rId2"/>
              </a:buBlip>
              <a:tabLst/>
              <a:defRPr/>
            </a:pPr>
            <a:r>
              <a:rPr kumimoji="0" lang="es-A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</a:rPr>
              <a:t>Euronext Lisboa</a:t>
            </a:r>
          </a:p>
          <a:p>
            <a:pPr marL="0" marR="0" lvl="0" indent="-32004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Blip>
                <a:blip r:embed="rId2"/>
              </a:buBlip>
              <a:tabLst/>
              <a:defRPr/>
            </a:pPr>
            <a:r>
              <a:rPr kumimoji="0" lang="es-A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</a:rPr>
              <a:t>Bolsa de Valores de la 	República Dominicana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Blip>
                <a:blip r:embed="rId2"/>
              </a:buBlip>
              <a:tabLst/>
              <a:defRPr/>
            </a:pPr>
            <a:r>
              <a:rPr kumimoji="0" lang="es-A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</a:rPr>
              <a:t>Bolsa de Valores de 	Montevideo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Blip>
                <a:blip r:embed="rId2"/>
              </a:buBlip>
              <a:tabLst/>
              <a:defRPr/>
            </a:pPr>
            <a:r>
              <a:rPr kumimoji="0" lang="es-A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</a:rPr>
              <a:t>Bolsa de Valores de Caracas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es-AR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Gráfico"/>
          <p:cNvGraphicFramePr/>
          <p:nvPr/>
        </p:nvGraphicFramePr>
        <p:xfrm>
          <a:off x="611560" y="2348880"/>
          <a:ext cx="3240360" cy="201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2 Gráfico"/>
          <p:cNvGraphicFramePr/>
          <p:nvPr/>
        </p:nvGraphicFramePr>
        <p:xfrm>
          <a:off x="611560" y="4581128"/>
          <a:ext cx="3240360" cy="201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3 Rectángulo"/>
          <p:cNvSpPr/>
          <p:nvPr/>
        </p:nvSpPr>
        <p:spPr>
          <a:xfrm>
            <a:off x="0" y="332656"/>
            <a:ext cx="50040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s-A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Países en los cuales el Gobierno </a:t>
            </a:r>
            <a:r>
              <a:rPr lang="es-A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Corporativo se encuentra </a:t>
            </a:r>
            <a:r>
              <a:rPr lang="es-A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normado por la autoridad regulatoria del mercado bursátil</a:t>
            </a:r>
            <a:r>
              <a:rPr lang="es-AR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</a:p>
        </p:txBody>
      </p:sp>
      <p:sp>
        <p:nvSpPr>
          <p:cNvPr id="5" name="4 Rectángulo"/>
          <p:cNvSpPr/>
          <p:nvPr/>
        </p:nvSpPr>
        <p:spPr>
          <a:xfrm>
            <a:off x="4932040" y="260648"/>
            <a:ext cx="4211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A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Países que poseen un </a:t>
            </a:r>
            <a:r>
              <a:rPr lang="es-AR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código</a:t>
            </a:r>
            <a:r>
              <a:rPr lang="es-A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 de buenas prácticas empresariales y/o en materia de Gobierno Corporativo</a:t>
            </a:r>
            <a:endParaRPr lang="es-A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graphicFrame>
        <p:nvGraphicFramePr>
          <p:cNvPr id="6" name="5 Gráfico"/>
          <p:cNvGraphicFramePr/>
          <p:nvPr/>
        </p:nvGraphicFramePr>
        <p:xfrm>
          <a:off x="5292080" y="2348880"/>
          <a:ext cx="3168352" cy="201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6 Gráfico"/>
          <p:cNvGraphicFramePr/>
          <p:nvPr/>
        </p:nvGraphicFramePr>
        <p:xfrm>
          <a:off x="5292080" y="4581128"/>
          <a:ext cx="3168352" cy="201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Graphic spid="6" grpId="0">
        <p:bldAsOne/>
      </p:bldGraphic>
      <p:bldGraphic spid="7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51520" y="260648"/>
            <a:ext cx="871296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endParaRPr lang="es-AR" sz="2800" u="sng" dirty="0" smtClean="0">
              <a:solidFill>
                <a:schemeClr val="accent1"/>
              </a:solidFill>
            </a:endParaRPr>
          </a:p>
          <a:p>
            <a:endParaRPr lang="es-AR" dirty="0" smtClean="0"/>
          </a:p>
        </p:txBody>
      </p:sp>
      <p:sp>
        <p:nvSpPr>
          <p:cNvPr id="4" name="10 Marcador de contenido"/>
          <p:cNvSpPr txBox="1">
            <a:spLocks/>
          </p:cNvSpPr>
          <p:nvPr/>
        </p:nvSpPr>
        <p:spPr>
          <a:xfrm>
            <a:off x="395536" y="404664"/>
            <a:ext cx="4038600" cy="471338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-32004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s-AR" sz="24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</a:rPr>
              <a:t>Bolsas donde existen </a:t>
            </a:r>
            <a:r>
              <a:rPr kumimoji="0" lang="es-AR" sz="2400" b="0" i="0" u="sng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</a:rPr>
              <a:t>normas específicas</a:t>
            </a:r>
            <a:r>
              <a:rPr kumimoji="0" lang="es-AR" sz="24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</a:rPr>
              <a:t> sobre Gobierno Corporativo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"/>
              <a:tabLst/>
              <a:defRPr/>
            </a:pPr>
            <a:endParaRPr kumimoji="0" lang="es-AR" sz="2400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ookman Old Style" pitchFamily="18" charset="0"/>
            </a:endParaRPr>
          </a:p>
        </p:txBody>
      </p:sp>
      <p:sp>
        <p:nvSpPr>
          <p:cNvPr id="5" name="11 Marcador de contenido"/>
          <p:cNvSpPr txBox="1">
            <a:spLocks/>
          </p:cNvSpPr>
          <p:nvPr/>
        </p:nvSpPr>
        <p:spPr>
          <a:xfrm>
            <a:off x="4644008" y="404664"/>
            <a:ext cx="4038600" cy="521317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-32004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s-AR" sz="24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</a:rPr>
              <a:t>Sociedades que deben informar a la Bolsa su grado de adhesión a las prácticas de GC</a:t>
            </a:r>
          </a:p>
          <a:p>
            <a:pPr marL="0" marR="0" lvl="0" indent="-32004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es-A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"/>
              <a:tabLst/>
              <a:defRPr/>
            </a:pPr>
            <a:endParaRPr kumimoji="0" lang="es-A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"/>
              <a:tabLst/>
              <a:defRPr/>
            </a:pPr>
            <a:endParaRPr kumimoji="0" lang="es-AR" sz="3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es-AR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6" name="2 Gráfico"/>
          <p:cNvGraphicFramePr/>
          <p:nvPr>
            <p:extLst>
              <p:ext uri="{D42A27DB-BD31-4B8C-83A1-F6EECF244321}">
                <p14:modId xmlns:p14="http://schemas.microsoft.com/office/powerpoint/2010/main" xmlns="" val="3502578851"/>
              </p:ext>
            </p:extLst>
          </p:nvPr>
        </p:nvGraphicFramePr>
        <p:xfrm>
          <a:off x="251520" y="2060848"/>
          <a:ext cx="4104456" cy="3173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4 Gráfico"/>
          <p:cNvGraphicFramePr/>
          <p:nvPr>
            <p:extLst>
              <p:ext uri="{D42A27DB-BD31-4B8C-83A1-F6EECF244321}">
                <p14:modId xmlns:p14="http://schemas.microsoft.com/office/powerpoint/2010/main" xmlns="" val="187564205"/>
              </p:ext>
            </p:extLst>
          </p:nvPr>
        </p:nvGraphicFramePr>
        <p:xfrm>
          <a:off x="4499992" y="2060848"/>
          <a:ext cx="4320480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683568" y="5373216"/>
            <a:ext cx="33843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000" dirty="0">
                <a:latin typeface="Bookman Old Style" pitchFamily="18" charset="0"/>
              </a:rPr>
              <a:t>En el 47% de las bolsas existen normas específicas sobre </a:t>
            </a:r>
            <a:r>
              <a:rPr lang="es-AR" sz="2000" dirty="0" smtClean="0">
                <a:latin typeface="Bookman Old Style" pitchFamily="18" charset="0"/>
              </a:rPr>
              <a:t>GC</a:t>
            </a:r>
            <a:endParaRPr lang="es-AR" sz="2000" dirty="0">
              <a:latin typeface="Bookman Old Style" pitchFamily="18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4572000" y="5384249"/>
            <a:ext cx="42484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AR" sz="2000" dirty="0">
                <a:latin typeface="Bookman Old Style" pitchFamily="18" charset="0"/>
              </a:rPr>
              <a:t>En el 53% de las bolsas, las sociedades </a:t>
            </a:r>
            <a:r>
              <a:rPr lang="es-AR" sz="2000" dirty="0" smtClean="0">
                <a:latin typeface="Bookman Old Style" pitchFamily="18" charset="0"/>
              </a:rPr>
              <a:t>deben </a:t>
            </a:r>
            <a:r>
              <a:rPr lang="es-AR" sz="2000" dirty="0">
                <a:latin typeface="Bookman Old Style" pitchFamily="18" charset="0"/>
              </a:rPr>
              <a:t>informar a la misma su grado de adhesión a las prácticas de </a:t>
            </a:r>
            <a:r>
              <a:rPr lang="es-AR" sz="2000" dirty="0" smtClean="0">
                <a:latin typeface="Bookman Old Style" pitchFamily="18" charset="0"/>
              </a:rPr>
              <a:t>GC</a:t>
            </a:r>
            <a:endParaRPr lang="es-AR" sz="2000" dirty="0">
              <a:latin typeface="Bookman Old Style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Graphic spid="7" grpId="0">
        <p:bldAsOne/>
      </p:bldGraphic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4 Marcador de contenido"/>
          <p:cNvSpPr txBox="1">
            <a:spLocks/>
          </p:cNvSpPr>
          <p:nvPr/>
        </p:nvSpPr>
        <p:spPr>
          <a:xfrm>
            <a:off x="385192" y="1096144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"/>
              <a:tabLst/>
              <a:defRPr/>
            </a:pPr>
            <a:endParaRPr kumimoji="0" lang="es-A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</a:endParaRPr>
          </a:p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es-AR" sz="2000" b="0" i="0" u="sng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Bookman Old Style" pitchFamily="18" charset="0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es-AR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51520" y="332656"/>
            <a:ext cx="41044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s-A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Sociedades emisoras de bonos que tienen el deber de informar su grado de adhesión a las prácticas de GC</a:t>
            </a:r>
          </a:p>
          <a:p>
            <a:pPr algn="ctr"/>
            <a:endParaRPr lang="es-AR" sz="2000" dirty="0" smtClean="0">
              <a:latin typeface="Bookman Old Style" pitchFamily="18" charset="0"/>
            </a:endParaRPr>
          </a:p>
          <a:p>
            <a:endParaRPr lang="es-AR" sz="2000" dirty="0" smtClean="0">
              <a:latin typeface="Bookman Old Style" pitchFamily="18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4427984" y="404664"/>
            <a:ext cx="446449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s-AR" sz="2400" dirty="0" smtClean="0">
                <a:latin typeface="Bookman Old Style" pitchFamily="18" charset="0"/>
              </a:rPr>
              <a:t>Países /Bolsas que poseen alguna regulación específica sobre </a:t>
            </a:r>
            <a:r>
              <a:rPr lang="es-AR" sz="2400" dirty="0" err="1" smtClean="0">
                <a:latin typeface="Bookman Old Style" pitchFamily="18" charset="0"/>
              </a:rPr>
              <a:t>OPAs</a:t>
            </a:r>
            <a:endParaRPr lang="es-AR" sz="2400" u="sng" dirty="0" smtClean="0">
              <a:solidFill>
                <a:schemeClr val="accent1"/>
              </a:solidFill>
              <a:latin typeface="Bookman Old Style" pitchFamily="18" charset="0"/>
            </a:endParaRPr>
          </a:p>
          <a:p>
            <a:endParaRPr lang="es-AR" sz="2000" dirty="0" smtClean="0">
              <a:latin typeface="Bookman Old Style" pitchFamily="18" charset="0"/>
            </a:endParaRPr>
          </a:p>
        </p:txBody>
      </p:sp>
      <p:graphicFrame>
        <p:nvGraphicFramePr>
          <p:cNvPr id="5" name="4 Gráfico"/>
          <p:cNvGraphicFramePr/>
          <p:nvPr/>
        </p:nvGraphicFramePr>
        <p:xfrm>
          <a:off x="5220072" y="1916832"/>
          <a:ext cx="3024336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5 Gráfico"/>
          <p:cNvGraphicFramePr/>
          <p:nvPr/>
        </p:nvGraphicFramePr>
        <p:xfrm>
          <a:off x="5220072" y="4149080"/>
          <a:ext cx="3024336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5 Gráfico"/>
          <p:cNvGraphicFramePr/>
          <p:nvPr>
            <p:extLst>
              <p:ext uri="{D42A27DB-BD31-4B8C-83A1-F6EECF244321}">
                <p14:modId xmlns:p14="http://schemas.microsoft.com/office/powerpoint/2010/main" xmlns="" val="1556685932"/>
              </p:ext>
            </p:extLst>
          </p:nvPr>
        </p:nvGraphicFramePr>
        <p:xfrm>
          <a:off x="179512" y="2420888"/>
          <a:ext cx="4392488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5" grpId="0">
        <p:bldAsOne/>
      </p:bldGraphic>
      <p:bldGraphic spid="6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23528" y="260648"/>
            <a:ext cx="41764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AR" sz="24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Países que habilitan la actuación de Cámaras de Arbitraje para la solución de conflictos o controversias suscitadas en el ámbito bursátil</a:t>
            </a:r>
            <a:endParaRPr lang="es-AR" sz="24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graphicFrame>
        <p:nvGraphicFramePr>
          <p:cNvPr id="3" name="2 Gráfico"/>
          <p:cNvGraphicFramePr/>
          <p:nvPr/>
        </p:nvGraphicFramePr>
        <p:xfrm>
          <a:off x="899592" y="2636912"/>
          <a:ext cx="3384376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3 Gráfico"/>
          <p:cNvGraphicFramePr/>
          <p:nvPr/>
        </p:nvGraphicFramePr>
        <p:xfrm>
          <a:off x="899592" y="4725144"/>
          <a:ext cx="3384376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4 Rectángulo"/>
          <p:cNvSpPr/>
          <p:nvPr/>
        </p:nvSpPr>
        <p:spPr>
          <a:xfrm>
            <a:off x="4716016" y="332656"/>
            <a:ext cx="41044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s-AR" sz="24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Países que poseen algún ente encargado de la difusión y capacitación en los Principios de Gobierno Corporativo</a:t>
            </a:r>
          </a:p>
        </p:txBody>
      </p:sp>
      <p:graphicFrame>
        <p:nvGraphicFramePr>
          <p:cNvPr id="6" name="6 Gráfico"/>
          <p:cNvGraphicFramePr/>
          <p:nvPr>
            <p:extLst>
              <p:ext uri="{D42A27DB-BD31-4B8C-83A1-F6EECF244321}">
                <p14:modId xmlns:p14="http://schemas.microsoft.com/office/powerpoint/2010/main" xmlns="" val="662467088"/>
              </p:ext>
            </p:extLst>
          </p:nvPr>
        </p:nvGraphicFramePr>
        <p:xfrm>
          <a:off x="4300396" y="2666240"/>
          <a:ext cx="4520076" cy="3091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5148064" y="5805264"/>
            <a:ext cx="3456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400" dirty="0" smtClean="0">
                <a:latin typeface="Bookman Old Style" pitchFamily="18" charset="0"/>
              </a:rPr>
              <a:t>SI 71%</a:t>
            </a:r>
            <a:endParaRPr lang="es-AR" sz="2400" dirty="0">
              <a:latin typeface="Bookman Old Style" pitchFamily="18" charset="0"/>
            </a:endParaRPr>
          </a:p>
          <a:p>
            <a:r>
              <a:rPr lang="es-AR" sz="2400" dirty="0">
                <a:latin typeface="Bookman Old Style" pitchFamily="18" charset="0"/>
              </a:rPr>
              <a:t> </a:t>
            </a:r>
          </a:p>
          <a:p>
            <a:endParaRPr lang="es-AR" sz="2400" dirty="0">
              <a:latin typeface="Bookman Old Style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Graphic spid="6" grpId="0">
        <p:bldAsOne/>
      </p:bldGraphic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69" name="Picture 1" descr="C:\Documents and Settings\NRamos\Mis documentos\Mis imágenes\tarjetas\logo marca de agua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852936"/>
            <a:ext cx="3495675" cy="3313113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  <p:sp>
        <p:nvSpPr>
          <p:cNvPr id="3" name="1 Título"/>
          <p:cNvSpPr txBox="1">
            <a:spLocks/>
          </p:cNvSpPr>
          <p:nvPr/>
        </p:nvSpPr>
        <p:spPr>
          <a:xfrm>
            <a:off x="539552" y="1628800"/>
            <a:ext cx="8064896" cy="1080120"/>
          </a:xfrm>
          <a:prstGeom prst="rect">
            <a:avLst/>
          </a:prstGeom>
          <a:ln>
            <a:noFill/>
          </a:ln>
        </p:spPr>
        <p:txBody>
          <a:bodyPr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4800" b="1" i="0" u="none" strike="noStrike" kern="1200" cap="none" spc="0" normalizeH="0" baseline="0" noProof="0" dirty="0" smtClean="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solidFill>
                  <a:srgbClr val="0F6FC6">
                    <a:lumMod val="50000"/>
                  </a:srgbClr>
                </a:solidFill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/>
            </a:r>
            <a:br>
              <a:rPr kumimoji="0" lang="es-AR" sz="4800" b="1" i="0" u="none" strike="noStrike" kern="1200" cap="none" spc="0" normalizeH="0" baseline="0" noProof="0" dirty="0" smtClean="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solidFill>
                  <a:srgbClr val="0F6FC6">
                    <a:lumMod val="50000"/>
                  </a:srgbClr>
                </a:solidFill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</a:br>
            <a:r>
              <a:rPr kumimoji="0" lang="es-AR" sz="14400" i="0" u="none" strike="noStrike" kern="1200" cap="none" spc="0" normalizeH="0" baseline="0" noProof="0" dirty="0" smtClean="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Gobierno Corporativo en la Bolsa de Comercio de Buenos Aires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14400" i="0" u="none" strike="noStrike" kern="1200" cap="none" spc="0" normalizeH="0" baseline="0" noProof="0" dirty="0" smtClean="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14400" i="0" u="none" strike="noStrike" kern="1200" cap="none" spc="0" normalizeH="0" baseline="0" noProof="0" dirty="0" smtClean="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/>
            </a:r>
            <a:br>
              <a:rPr kumimoji="0" lang="es-AR" sz="14400" i="0" u="none" strike="noStrike" kern="1200" cap="none" spc="0" normalizeH="0" baseline="0" noProof="0" dirty="0" smtClean="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</a:br>
            <a:endParaRPr kumimoji="0" lang="es-AR" sz="14400" i="0" u="none" strike="noStrike" kern="1200" cap="none" spc="0" normalizeH="0" baseline="0" noProof="0" dirty="0">
              <a:ln w="500">
                <a:solidFill>
                  <a:schemeClr val="tx2">
                    <a:shade val="20000"/>
                    <a:satMod val="350000"/>
                  </a:schemeClr>
                </a:solidFill>
              </a:ln>
              <a:effectLst>
                <a:outerShdw blurRad="30000" dist="30000" dir="2700000" algn="tl" rotWithShape="0">
                  <a:schemeClr val="bg2">
                    <a:shade val="45000"/>
                    <a:satMod val="150000"/>
                    <a:alpha val="90000"/>
                  </a:schemeClr>
                </a:outerShdw>
              </a:effectLst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635896" y="3933056"/>
            <a:ext cx="55081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800" dirty="0" smtClean="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  <a:latin typeface="Bookman Old Style" pitchFamily="18" charset="0"/>
              </a:rPr>
              <a:t>Datos relevados sobre 75 empresas en base a la información anual (año 2010) según RG N° 516 de la Comisión Nacional de Valores</a:t>
            </a:r>
            <a:endParaRPr lang="es-AR" sz="2800" dirty="0">
              <a:latin typeface="Bookman Old Style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luxe">
  <a:themeElements>
    <a:clrScheme name="Deluxe">
      <a:dk1>
        <a:sysClr val="windowText" lastClr="000000"/>
      </a:dk1>
      <a:lt1>
        <a:sysClr val="window" lastClr="FFFFFF"/>
      </a:lt1>
      <a:dk2>
        <a:srgbClr val="30356E"/>
      </a:dk2>
      <a:lt2>
        <a:srgbClr val="FFF9E5"/>
      </a:lt2>
      <a:accent1>
        <a:srgbClr val="CC4757"/>
      </a:accent1>
      <a:accent2>
        <a:srgbClr val="FF6F61"/>
      </a:accent2>
      <a:accent3>
        <a:srgbClr val="FF953E"/>
      </a:accent3>
      <a:accent4>
        <a:srgbClr val="F8BD52"/>
      </a:accent4>
      <a:accent5>
        <a:srgbClr val="46A6BD"/>
      </a:accent5>
      <a:accent6>
        <a:srgbClr val="5488BC"/>
      </a:accent6>
      <a:hlink>
        <a:srgbClr val="FA7D7A"/>
      </a:hlink>
      <a:folHlink>
        <a:srgbClr val="FFCF3E"/>
      </a:folHlink>
    </a:clrScheme>
    <a:fontScheme name="Deluxe">
      <a:majorFont>
        <a:latin typeface="Corbel"/>
        <a:ea typeface=""/>
        <a:cs typeface=""/>
        <a:font script="Jpan" typeface="HGｺﾞｼｯｸM"/>
        <a:font script="Hang" typeface="HY엽서L"/>
        <a:font script="Hans" typeface="华文新魏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新魏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Deluxe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280000"/>
              </a:schemeClr>
            </a:gs>
            <a:gs pos="14000">
              <a:schemeClr val="phClr">
                <a:tint val="37000"/>
                <a:satMod val="250000"/>
              </a:schemeClr>
            </a:gs>
            <a:gs pos="45000">
              <a:schemeClr val="phClr">
                <a:tint val="53000"/>
                <a:satMod val="220000"/>
              </a:schemeClr>
            </a:gs>
            <a:gs pos="65000">
              <a:schemeClr val="phClr">
                <a:tint val="53000"/>
                <a:satMod val="220000"/>
              </a:schemeClr>
            </a:gs>
            <a:gs pos="86000">
              <a:schemeClr val="phClr">
                <a:tint val="42000"/>
                <a:satMod val="240000"/>
              </a:schemeClr>
            </a:gs>
            <a:gs pos="100000">
              <a:schemeClr val="phClr">
                <a:tint val="20000"/>
                <a:satMod val="23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0000">
              <a:schemeClr val="phClr">
                <a:satMod val="150000"/>
              </a:schemeClr>
            </a:gs>
            <a:gs pos="100000">
              <a:schemeClr val="phClr">
                <a:tint val="75000"/>
                <a:satMod val="20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atMod val="14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  <a:effectStyle>
          <a:effectLst>
            <a:reflection blurRad="12700" stA="26000" endPos="28000" dist="38100" dir="5400000" sy="-100000"/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90500" h="1016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3000"/>
                <a:satMod val="1550000"/>
              </a:schemeClr>
            </a:gs>
            <a:gs pos="1000">
              <a:schemeClr val="phClr">
                <a:tint val="48000"/>
                <a:satMod val="155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r="210000" b="300000"/>
          </a:path>
        </a:gradFill>
        <a:gradFill rotWithShape="1">
          <a:gsLst>
            <a:gs pos="5000">
              <a:schemeClr val="phClr">
                <a:tint val="38000"/>
                <a:satMod val="1800000"/>
              </a:schemeClr>
            </a:gs>
            <a:gs pos="5000">
              <a:schemeClr val="phClr">
                <a:tint val="40000"/>
                <a:satMod val="180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l="20000" t="30000" r="135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937</TotalTime>
  <Words>844</Words>
  <Application>Microsoft Office PowerPoint</Application>
  <PresentationFormat>Presentación en pantalla (4:3)</PresentationFormat>
  <Paragraphs>170</Paragraphs>
  <Slides>32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3" baseType="lpstr">
      <vt:lpstr>Deluxe</vt:lpstr>
      <vt:lpstr>Reflexiones acerca del Gobierno Corporativo (GC)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</vt:vector>
  </TitlesOfParts>
  <Company>BCBA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NRamos</dc:creator>
  <cp:lastModifiedBy>NRamos</cp:lastModifiedBy>
  <cp:revision>96</cp:revision>
  <dcterms:created xsi:type="dcterms:W3CDTF">2011-11-24T15:45:02Z</dcterms:created>
  <dcterms:modified xsi:type="dcterms:W3CDTF">2011-12-14T21:01:15Z</dcterms:modified>
</cp:coreProperties>
</file>